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76" r:id="rId1"/>
    <p:sldMasterId id="2147484021" r:id="rId2"/>
  </p:sldMasterIdLst>
  <p:notesMasterIdLst>
    <p:notesMasterId r:id="rId41"/>
  </p:notesMasterIdLst>
  <p:handoutMasterIdLst>
    <p:handoutMasterId r:id="rId42"/>
  </p:handoutMasterIdLst>
  <p:sldIdLst>
    <p:sldId id="461" r:id="rId3"/>
    <p:sldId id="526" r:id="rId4"/>
    <p:sldId id="525" r:id="rId5"/>
    <p:sldId id="528" r:id="rId6"/>
    <p:sldId id="527" r:id="rId7"/>
    <p:sldId id="542" r:id="rId8"/>
    <p:sldId id="532" r:id="rId9"/>
    <p:sldId id="536" r:id="rId10"/>
    <p:sldId id="534" r:id="rId11"/>
    <p:sldId id="539" r:id="rId12"/>
    <p:sldId id="535" r:id="rId13"/>
    <p:sldId id="537" r:id="rId14"/>
    <p:sldId id="531" r:id="rId15"/>
    <p:sldId id="533" r:id="rId16"/>
    <p:sldId id="530" r:id="rId17"/>
    <p:sldId id="543" r:id="rId18"/>
    <p:sldId id="544" r:id="rId19"/>
    <p:sldId id="545" r:id="rId20"/>
    <p:sldId id="548" r:id="rId21"/>
    <p:sldId id="546" r:id="rId22"/>
    <p:sldId id="549" r:id="rId23"/>
    <p:sldId id="547" r:id="rId24"/>
    <p:sldId id="550" r:id="rId25"/>
    <p:sldId id="552" r:id="rId26"/>
    <p:sldId id="551" r:id="rId27"/>
    <p:sldId id="553" r:id="rId28"/>
    <p:sldId id="554" r:id="rId29"/>
    <p:sldId id="555" r:id="rId30"/>
    <p:sldId id="556" r:id="rId31"/>
    <p:sldId id="557" r:id="rId32"/>
    <p:sldId id="558" r:id="rId33"/>
    <p:sldId id="559" r:id="rId34"/>
    <p:sldId id="560" r:id="rId35"/>
    <p:sldId id="562" r:id="rId36"/>
    <p:sldId id="563" r:id="rId37"/>
    <p:sldId id="561" r:id="rId38"/>
    <p:sldId id="564" r:id="rId39"/>
    <p:sldId id="565" r:id="rId40"/>
  </p:sldIdLst>
  <p:sldSz cx="9906000" cy="6858000" type="A4"/>
  <p:notesSz cx="7099300" cy="10234613"/>
  <p:defaultTextStyle>
    <a:defPPr>
      <a:defRPr lang="th-TH"/>
    </a:defPPr>
    <a:lvl1pPr algn="l" defTabSz="912813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5613" indent="1588" algn="l" defTabSz="912813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2813" indent="1588" algn="l" defTabSz="912813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0013" indent="1588" algn="l" defTabSz="912813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7213" indent="1588" algn="l" defTabSz="912813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0185"/>
    <a:srgbClr val="F430CF"/>
    <a:srgbClr val="82C836"/>
    <a:srgbClr val="FFFF00"/>
    <a:srgbClr val="000000"/>
    <a:srgbClr val="F874DF"/>
    <a:srgbClr val="CCFF99"/>
    <a:srgbClr val="FBABEC"/>
    <a:srgbClr val="66FF66"/>
    <a:srgbClr val="AA98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ลักษณะชุดรูปแบบ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35" autoAdjust="0"/>
    <p:restoredTop sz="92147" autoAdjust="0"/>
  </p:normalViewPr>
  <p:slideViewPr>
    <p:cSldViewPr showGuides="1">
      <p:cViewPr>
        <p:scale>
          <a:sx n="75" d="100"/>
          <a:sy n="75" d="100"/>
        </p:scale>
        <p:origin x="-2580" y="-79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55" d="100"/>
          <a:sy n="55" d="100"/>
        </p:scale>
        <p:origin x="-2862" y="-10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961919233780016E-2"/>
          <c:y val="0.20848852469022769"/>
          <c:w val="0.87453492655523324"/>
          <c:h val="0.65595617408289075"/>
        </c:manualLayout>
      </c:layout>
      <c:lineChart>
        <c:grouping val="standard"/>
        <c:varyColors val="0"/>
        <c:ser>
          <c:idx val="1"/>
          <c:order val="0"/>
          <c:tx>
            <c:strRef>
              <c:f>Sheet1!$A$4</c:f>
              <c:strCache>
                <c:ptCount val="1"/>
                <c:pt idx="0">
                  <c:v>ผลงาน ณ วันที่เข้าฝึก/ทดสอบ</c:v>
                </c:pt>
              </c:strCache>
            </c:strRef>
          </c:tx>
          <c:spPr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square"/>
            <c:size val="5"/>
            <c:spPr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tx2">
                    <a:lumMod val="75000"/>
                  </a:schemeClr>
                </a:solidFill>
              </a:ln>
            </c:spPr>
          </c:marker>
          <c:cat>
            <c:strRef>
              <c:f>Sheet1!$B$1:$M$1</c:f>
              <c:strCache>
                <c:ptCount val="12"/>
                <c:pt idx="0">
                  <c:v>ต.ค.</c:v>
                </c:pt>
                <c:pt idx="1">
                  <c:v>พ.ย.</c:v>
                </c:pt>
                <c:pt idx="2">
                  <c:v>ธ.ค.</c:v>
                </c:pt>
                <c:pt idx="3">
                  <c:v>ม.ค.</c:v>
                </c:pt>
                <c:pt idx="4">
                  <c:v>ก.พ.</c:v>
                </c:pt>
                <c:pt idx="5">
                  <c:v>มี.ค.</c:v>
                </c:pt>
                <c:pt idx="6">
                  <c:v>เม.ย.</c:v>
                </c:pt>
                <c:pt idx="7">
                  <c:v>พ.ค.</c:v>
                </c:pt>
                <c:pt idx="8">
                  <c:v>มิ.ย.</c:v>
                </c:pt>
                <c:pt idx="9">
                  <c:v>ก.ค.</c:v>
                </c:pt>
                <c:pt idx="10">
                  <c:v>ส.ค.</c:v>
                </c:pt>
                <c:pt idx="11">
                  <c:v>ก.ย.</c:v>
                </c:pt>
              </c:strCache>
            </c:strRef>
          </c:cat>
          <c:val>
            <c:numRef>
              <c:f>Sheet1!$B$4:$M$4</c:f>
              <c:numCache>
                <c:formatCode>0.00%</c:formatCode>
                <c:ptCount val="12"/>
                <c:pt idx="0">
                  <c:v>1.7570555847172747E-2</c:v>
                </c:pt>
                <c:pt idx="1">
                  <c:v>6.1889232624889712E-2</c:v>
                </c:pt>
                <c:pt idx="2">
                  <c:v>0.11573448441461265</c:v>
                </c:pt>
                <c:pt idx="3">
                  <c:v>0.21635823495906814</c:v>
                </c:pt>
                <c:pt idx="4">
                  <c:v>0.35409988943365467</c:v>
                </c:pt>
                <c:pt idx="5">
                  <c:v>0.52011972436591869</c:v>
                </c:pt>
                <c:pt idx="6">
                  <c:v>0.59943711678709832</c:v>
                </c:pt>
                <c:pt idx="7">
                  <c:v>0.69233797563073074</c:v>
                </c:pt>
                <c:pt idx="8">
                  <c:v>0.79381051832162519</c:v>
                </c:pt>
                <c:pt idx="9">
                  <c:v>0.90151498229821647</c:v>
                </c:pt>
                <c:pt idx="10">
                  <c:v>0.97832508739208612</c:v>
                </c:pt>
                <c:pt idx="11">
                  <c:v>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3815424"/>
        <c:axId val="134808704"/>
      </c:lineChart>
      <c:catAx>
        <c:axId val="123815424"/>
        <c:scaling>
          <c:orientation val="minMax"/>
        </c:scaling>
        <c:delete val="1"/>
        <c:axPos val="b"/>
        <c:majorTickMark val="out"/>
        <c:minorTickMark val="none"/>
        <c:tickLblPos val="none"/>
        <c:crossAx val="134808704"/>
        <c:crosses val="autoZero"/>
        <c:auto val="1"/>
        <c:lblAlgn val="ctr"/>
        <c:lblOffset val="100"/>
        <c:noMultiLvlLbl val="0"/>
      </c:catAx>
      <c:valAx>
        <c:axId val="134808704"/>
        <c:scaling>
          <c:orientation val="minMax"/>
        </c:scaling>
        <c:delete val="1"/>
        <c:axPos val="l"/>
        <c:numFmt formatCode="0.00%" sourceLinked="1"/>
        <c:majorTickMark val="out"/>
        <c:minorTickMark val="none"/>
        <c:tickLblPos val="none"/>
        <c:crossAx val="123815424"/>
        <c:crosses val="autoZero"/>
        <c:crossBetween val="midCat"/>
      </c:valAx>
      <c:spPr>
        <a:noFill/>
      </c:spPr>
    </c:plotArea>
    <c:legend>
      <c:legendPos val="r"/>
      <c:layout>
        <c:manualLayout>
          <c:xMode val="edge"/>
          <c:yMode val="edge"/>
          <c:x val="0.14289139844361559"/>
          <c:y val="0.23630455350057986"/>
          <c:w val="0.30684210526315797"/>
          <c:h val="0.21515656473173411"/>
        </c:manualLayout>
      </c:layout>
      <c:overlay val="0"/>
      <c:txPr>
        <a:bodyPr/>
        <a:lstStyle/>
        <a:p>
          <a:pPr>
            <a:defRPr sz="1800" b="1"/>
          </a:pPr>
          <a:endParaRPr lang="th-TH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</a:defRPr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แผนภูมิแสดงการเปรียบเทียบผลการดำเนินงานสะสม </a:t>
            </a:r>
          </a:p>
          <a:p>
            <a:pPr>
              <a:defRPr>
                <a:solidFill>
                  <a:schemeClr val="tx1"/>
                </a:solidFill>
              </a:defRPr>
            </a:pP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ณ </a:t>
            </a:r>
            <a:r>
              <a:rPr lang="th-TH" sz="2400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วันที่บันทึกผล </a:t>
            </a: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th-TH" sz="2400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วันที่เข้าฝึก/ทดสอบ</a:t>
            </a:r>
            <a:r>
              <a:rPr lang="th-TH" sz="2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ปีงบประมาณ</a:t>
            </a:r>
            <a:r>
              <a:rPr lang="th-TH" sz="2400" baseline="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aseline="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2556</a:t>
            </a:r>
          </a:p>
        </c:rich>
      </c:tx>
      <c:layout>
        <c:manualLayout>
          <c:xMode val="edge"/>
          <c:yMode val="edge"/>
          <c:x val="0.25616032813712053"/>
          <c:y val="0.10852713178294573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9.5961919233780002E-2"/>
          <c:y val="0.20848852469022769"/>
          <c:w val="0.87453492655523324"/>
          <c:h val="0.65595617408289075"/>
        </c:manualLayout>
      </c:layout>
      <c:lineChart>
        <c:grouping val="standard"/>
        <c:varyColors val="0"/>
        <c:ser>
          <c:idx val="3"/>
          <c:order val="0"/>
          <c:tx>
            <c:strRef>
              <c:f>Sheet1!$A$5</c:f>
              <c:strCache>
                <c:ptCount val="1"/>
                <c:pt idx="0">
                  <c:v>ผลงาน ณ วันที่บันทึกผล</c:v>
                </c:pt>
              </c:strCache>
            </c:strRef>
          </c:tx>
          <c:spPr>
            <a:ln w="31750">
              <a:solidFill>
                <a:srgbClr val="FF0000"/>
              </a:solidFill>
              <a:prstDash val="sysDash"/>
            </a:ln>
          </c:spPr>
          <c:marker>
            <c:spPr>
              <a:ln w="19050">
                <a:solidFill>
                  <a:srgbClr val="B07664"/>
                </a:solidFill>
              </a:ln>
            </c:spPr>
          </c:marker>
          <c:cat>
            <c:strRef>
              <c:f>Sheet1!$B$1:$M$1</c:f>
              <c:strCache>
                <c:ptCount val="12"/>
                <c:pt idx="0">
                  <c:v>ต.ค.</c:v>
                </c:pt>
                <c:pt idx="1">
                  <c:v>พ.ย.</c:v>
                </c:pt>
                <c:pt idx="2">
                  <c:v>ธ.ค.</c:v>
                </c:pt>
                <c:pt idx="3">
                  <c:v>ม.ค.</c:v>
                </c:pt>
                <c:pt idx="4">
                  <c:v>ก.พ.</c:v>
                </c:pt>
                <c:pt idx="5">
                  <c:v>มี.ค.</c:v>
                </c:pt>
                <c:pt idx="6">
                  <c:v>เม.ย.</c:v>
                </c:pt>
                <c:pt idx="7">
                  <c:v>พ.ค.</c:v>
                </c:pt>
                <c:pt idx="8">
                  <c:v>มิ.ย.</c:v>
                </c:pt>
                <c:pt idx="9">
                  <c:v>ก.ค.</c:v>
                </c:pt>
                <c:pt idx="10">
                  <c:v>ส.ค.</c:v>
                </c:pt>
                <c:pt idx="11">
                  <c:v>ก.ย.</c:v>
                </c:pt>
              </c:strCache>
            </c:strRef>
          </c:cat>
          <c:val>
            <c:numRef>
              <c:f>Sheet1!$B$5:$M$5</c:f>
              <c:numCache>
                <c:formatCode>0.00%</c:formatCode>
                <c:ptCount val="12"/>
                <c:pt idx="0">
                  <c:v>2.1396476713501179E-4</c:v>
                </c:pt>
                <c:pt idx="1">
                  <c:v>4.1152556878967267E-2</c:v>
                </c:pt>
                <c:pt idx="2">
                  <c:v>9.977890307396052E-2</c:v>
                </c:pt>
                <c:pt idx="3">
                  <c:v>0.19798873118893096</c:v>
                </c:pt>
                <c:pt idx="4">
                  <c:v>0.29149133442693098</c:v>
                </c:pt>
                <c:pt idx="5">
                  <c:v>0.51536980243919872</c:v>
                </c:pt>
                <c:pt idx="6">
                  <c:v>0.60116967406033828</c:v>
                </c:pt>
                <c:pt idx="7">
                  <c:v>0.61236716354040377</c:v>
                </c:pt>
                <c:pt idx="8">
                  <c:v>0.69531417159974329</c:v>
                </c:pt>
                <c:pt idx="9">
                  <c:v>0.78510805220740343</c:v>
                </c:pt>
                <c:pt idx="10">
                  <c:v>0.90029241851508479</c:v>
                </c:pt>
                <c:pt idx="11">
                  <c:v>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4148352"/>
        <c:axId val="124154624"/>
      </c:lineChart>
      <c:catAx>
        <c:axId val="1241483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th-TH"/>
          </a:p>
        </c:txPr>
        <c:crossAx val="124154624"/>
        <c:crosses val="autoZero"/>
        <c:auto val="1"/>
        <c:lblAlgn val="ctr"/>
        <c:lblOffset val="100"/>
        <c:noMultiLvlLbl val="0"/>
      </c:catAx>
      <c:valAx>
        <c:axId val="124154624"/>
        <c:scaling>
          <c:orientation val="minMax"/>
        </c:scaling>
        <c:delete val="0"/>
        <c:axPos val="l"/>
        <c:numFmt formatCode="0.00%" sourceLinked="1"/>
        <c:majorTickMark val="out"/>
        <c:minorTickMark val="none"/>
        <c:tickLblPos val="nextTo"/>
        <c:txPr>
          <a:bodyPr/>
          <a:lstStyle/>
          <a:p>
            <a:pPr>
              <a:defRPr sz="1800" b="1" baseline="0">
                <a:latin typeface="Cordia New" pitchFamily="34" charset="-34"/>
                <a:cs typeface="Cordia New" pitchFamily="34" charset="-34"/>
              </a:defRPr>
            </a:pPr>
            <a:endParaRPr lang="th-TH"/>
          </a:p>
        </c:txPr>
        <c:crossAx val="124148352"/>
        <c:crosses val="autoZero"/>
        <c:crossBetween val="midCat"/>
      </c:valAx>
      <c:spPr>
        <a:noFill/>
        <a:ln>
          <a:noFill/>
        </a:ln>
      </c:spPr>
    </c:plotArea>
    <c:legend>
      <c:legendPos val="r"/>
      <c:layout>
        <c:manualLayout>
          <c:xMode val="edge"/>
          <c:yMode val="edge"/>
          <c:x val="0.13850543353133496"/>
          <c:y val="0.18785494109747919"/>
          <c:w val="0.26916775585238084"/>
          <c:h val="0.21515656473173411"/>
        </c:manualLayout>
      </c:layout>
      <c:overlay val="0"/>
      <c:txPr>
        <a:bodyPr/>
        <a:lstStyle/>
        <a:p>
          <a:pPr>
            <a:defRPr sz="1800" b="1"/>
          </a:pPr>
          <a:endParaRPr lang="th-TH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81CF02-09FA-40F4-95E7-8A9563549BB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536D9F31-76D7-4525-83FF-324F761C53D4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แผนปฏิบัติการ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5D6B8DE8-432E-49C3-92D2-FF3BF022D989}" type="parTrans" cxnId="{D6263AE8-6180-4A12-8085-B641EC48F447}">
      <dgm:prSet/>
      <dgm:spPr/>
      <dgm:t>
        <a:bodyPr/>
        <a:lstStyle/>
        <a:p>
          <a:endParaRPr lang="th-TH"/>
        </a:p>
      </dgm:t>
    </dgm:pt>
    <dgm:pt modelId="{F73D2E95-5B99-4A84-8C2D-8DC41A134309}" type="sibTrans" cxnId="{D6263AE8-6180-4A12-8085-B641EC48F447}">
      <dgm:prSet/>
      <dgm:spPr/>
      <dgm:t>
        <a:bodyPr/>
        <a:lstStyle/>
        <a:p>
          <a:endParaRPr lang="th-TH"/>
        </a:p>
      </dgm:t>
    </dgm:pt>
    <dgm:pt modelId="{D0A9A637-8995-4714-A153-1F6505C5E352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ปีงบประมาณ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F82FCAC1-4792-404C-A6AF-0EB875CA48FE}" type="parTrans" cxnId="{8C6A693E-BBA3-4438-9E24-EC79B240C7C6}">
      <dgm:prSet/>
      <dgm:spPr/>
      <dgm:t>
        <a:bodyPr/>
        <a:lstStyle/>
        <a:p>
          <a:endParaRPr lang="th-TH"/>
        </a:p>
      </dgm:t>
    </dgm:pt>
    <dgm:pt modelId="{BBB5ED5E-0D49-4415-8D13-655E6DF86CFE}" type="sibTrans" cxnId="{8C6A693E-BBA3-4438-9E24-EC79B240C7C6}">
      <dgm:prSet/>
      <dgm:spPr/>
      <dgm:t>
        <a:bodyPr/>
        <a:lstStyle/>
        <a:p>
          <a:endParaRPr lang="th-TH"/>
        </a:p>
      </dgm:t>
    </dgm:pt>
    <dgm:pt modelId="{26A5C1AC-B055-443A-9B24-08D4A9162A11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ผลผลิต/โครงการ</a:t>
          </a:r>
        </a:p>
      </dgm:t>
    </dgm:pt>
    <dgm:pt modelId="{30857556-1CFB-4EA0-9019-47C284AD882A}" type="parTrans" cxnId="{0F0FE014-9C0D-4F9D-9ACE-1A18F06B19A9}">
      <dgm:prSet/>
      <dgm:spPr/>
      <dgm:t>
        <a:bodyPr/>
        <a:lstStyle/>
        <a:p>
          <a:endParaRPr lang="th-TH"/>
        </a:p>
      </dgm:t>
    </dgm:pt>
    <dgm:pt modelId="{FACABEF3-C324-4242-8843-786F08BBB623}" type="sibTrans" cxnId="{0F0FE014-9C0D-4F9D-9ACE-1A18F06B19A9}">
      <dgm:prSet/>
      <dgm:spPr/>
      <dgm:t>
        <a:bodyPr/>
        <a:lstStyle/>
        <a:p>
          <a:endParaRPr lang="th-TH"/>
        </a:p>
      </dgm:t>
    </dgm:pt>
    <dgm:pt modelId="{DD4D32A3-ECB3-487E-B879-9B3B7D895A5C}">
      <dgm:prSet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กิจกรรม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CBB555E7-6D19-4B67-8E29-E35931B4E9B2}" type="parTrans" cxnId="{44535278-B26A-4627-80CE-F2F3DAB93A1D}">
      <dgm:prSet/>
      <dgm:spPr/>
      <dgm:t>
        <a:bodyPr/>
        <a:lstStyle/>
        <a:p>
          <a:endParaRPr lang="th-TH"/>
        </a:p>
      </dgm:t>
    </dgm:pt>
    <dgm:pt modelId="{204411AD-6B97-461F-BB9D-ED563E00471E}" type="sibTrans" cxnId="{44535278-B26A-4627-80CE-F2F3DAB93A1D}">
      <dgm:prSet/>
      <dgm:spPr/>
      <dgm:t>
        <a:bodyPr/>
        <a:lstStyle/>
        <a:p>
          <a:endParaRPr lang="th-TH"/>
        </a:p>
      </dgm:t>
    </dgm:pt>
    <dgm:pt modelId="{BC5DBC6C-B796-44E5-B3CB-6288DCA28C99}">
      <dgm:prSet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รายการ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9A40F463-02C8-4F5B-A82C-79AF7A70FA11}" type="parTrans" cxnId="{C38F1138-FE50-4329-A807-82463BB29A58}">
      <dgm:prSet/>
      <dgm:spPr/>
      <dgm:t>
        <a:bodyPr/>
        <a:lstStyle/>
        <a:p>
          <a:endParaRPr lang="th-TH"/>
        </a:p>
      </dgm:t>
    </dgm:pt>
    <dgm:pt modelId="{4E492D05-E659-4F15-81FB-9D578F88438A}" type="sibTrans" cxnId="{C38F1138-FE50-4329-A807-82463BB29A58}">
      <dgm:prSet/>
      <dgm:spPr/>
      <dgm:t>
        <a:bodyPr/>
        <a:lstStyle/>
        <a:p>
          <a:endParaRPr lang="th-TH"/>
        </a:p>
      </dgm:t>
    </dgm:pt>
    <dgm:pt modelId="{27025F71-C36E-431C-87DE-42945283B19D}" type="pres">
      <dgm:prSet presAssocID="{B281CF02-09FA-40F4-95E7-8A9563549BB3}" presName="linearFlow" presStyleCnt="0">
        <dgm:presLayoutVars>
          <dgm:resizeHandles val="exact"/>
        </dgm:presLayoutVars>
      </dgm:prSet>
      <dgm:spPr/>
    </dgm:pt>
    <dgm:pt modelId="{E41C845C-7C29-416A-9BC7-C64D830E81C8}" type="pres">
      <dgm:prSet presAssocID="{536D9F31-76D7-4525-83FF-324F761C53D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1F8727E-ED9B-432E-870B-EE2CFB5B46F6}" type="pres">
      <dgm:prSet presAssocID="{F73D2E95-5B99-4A84-8C2D-8DC41A134309}" presName="sibTrans" presStyleLbl="sibTrans2D1" presStyleIdx="0" presStyleCnt="4"/>
      <dgm:spPr/>
      <dgm:t>
        <a:bodyPr/>
        <a:lstStyle/>
        <a:p>
          <a:endParaRPr lang="th-TH"/>
        </a:p>
      </dgm:t>
    </dgm:pt>
    <dgm:pt modelId="{07187D50-9119-4A39-B6D0-DCA6056B2A34}" type="pres">
      <dgm:prSet presAssocID="{F73D2E95-5B99-4A84-8C2D-8DC41A134309}" presName="connectorText" presStyleLbl="sibTrans2D1" presStyleIdx="0" presStyleCnt="4"/>
      <dgm:spPr/>
      <dgm:t>
        <a:bodyPr/>
        <a:lstStyle/>
        <a:p>
          <a:endParaRPr lang="th-TH"/>
        </a:p>
      </dgm:t>
    </dgm:pt>
    <dgm:pt modelId="{1F4827A5-0048-4BC3-BD57-82FCC33834A6}" type="pres">
      <dgm:prSet presAssocID="{D0A9A637-8995-4714-A153-1F6505C5E35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11B2A9-48D1-453D-8AB1-B33CCE6B154C}" type="pres">
      <dgm:prSet presAssocID="{BBB5ED5E-0D49-4415-8D13-655E6DF86CFE}" presName="sibTrans" presStyleLbl="sibTrans2D1" presStyleIdx="1" presStyleCnt="4"/>
      <dgm:spPr/>
      <dgm:t>
        <a:bodyPr/>
        <a:lstStyle/>
        <a:p>
          <a:endParaRPr lang="th-TH"/>
        </a:p>
      </dgm:t>
    </dgm:pt>
    <dgm:pt modelId="{BDCBB3C4-4E4A-4A38-8C9E-79B2D85ED386}" type="pres">
      <dgm:prSet presAssocID="{BBB5ED5E-0D49-4415-8D13-655E6DF86CFE}" presName="connectorText" presStyleLbl="sibTrans2D1" presStyleIdx="1" presStyleCnt="4"/>
      <dgm:spPr/>
      <dgm:t>
        <a:bodyPr/>
        <a:lstStyle/>
        <a:p>
          <a:endParaRPr lang="th-TH"/>
        </a:p>
      </dgm:t>
    </dgm:pt>
    <dgm:pt modelId="{ED114E7F-4C6A-4AC3-827D-5C9109259C9F}" type="pres">
      <dgm:prSet presAssocID="{26A5C1AC-B055-443A-9B24-08D4A9162A1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0715543-ECD5-4545-989E-FFF085305ABB}" type="pres">
      <dgm:prSet presAssocID="{FACABEF3-C324-4242-8843-786F08BBB623}" presName="sibTrans" presStyleLbl="sibTrans2D1" presStyleIdx="2" presStyleCnt="4"/>
      <dgm:spPr/>
      <dgm:t>
        <a:bodyPr/>
        <a:lstStyle/>
        <a:p>
          <a:endParaRPr lang="th-TH"/>
        </a:p>
      </dgm:t>
    </dgm:pt>
    <dgm:pt modelId="{2B3BD3C3-E246-4418-AA2D-54228C198474}" type="pres">
      <dgm:prSet presAssocID="{FACABEF3-C324-4242-8843-786F08BBB623}" presName="connectorText" presStyleLbl="sibTrans2D1" presStyleIdx="2" presStyleCnt="4"/>
      <dgm:spPr/>
      <dgm:t>
        <a:bodyPr/>
        <a:lstStyle/>
        <a:p>
          <a:endParaRPr lang="th-TH"/>
        </a:p>
      </dgm:t>
    </dgm:pt>
    <dgm:pt modelId="{F37EDD9A-FCBE-4CA9-AED5-5EE09BCE8067}" type="pres">
      <dgm:prSet presAssocID="{DD4D32A3-ECB3-487E-B879-9B3B7D895A5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A602695-6E43-4FD8-9EC7-CE354D07AB6E}" type="pres">
      <dgm:prSet presAssocID="{204411AD-6B97-461F-BB9D-ED563E00471E}" presName="sibTrans" presStyleLbl="sibTrans2D1" presStyleIdx="3" presStyleCnt="4"/>
      <dgm:spPr/>
      <dgm:t>
        <a:bodyPr/>
        <a:lstStyle/>
        <a:p>
          <a:endParaRPr lang="th-TH"/>
        </a:p>
      </dgm:t>
    </dgm:pt>
    <dgm:pt modelId="{BC4AA766-C793-4FAF-A9F3-68B06C71FA39}" type="pres">
      <dgm:prSet presAssocID="{204411AD-6B97-461F-BB9D-ED563E00471E}" presName="connectorText" presStyleLbl="sibTrans2D1" presStyleIdx="3" presStyleCnt="4"/>
      <dgm:spPr/>
      <dgm:t>
        <a:bodyPr/>
        <a:lstStyle/>
        <a:p>
          <a:endParaRPr lang="th-TH"/>
        </a:p>
      </dgm:t>
    </dgm:pt>
    <dgm:pt modelId="{7A8EC90F-1593-480B-8780-3BCE79CB51E1}" type="pres">
      <dgm:prSet presAssocID="{BC5DBC6C-B796-44E5-B3CB-6288DCA28C9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4535278-B26A-4627-80CE-F2F3DAB93A1D}" srcId="{B281CF02-09FA-40F4-95E7-8A9563549BB3}" destId="{DD4D32A3-ECB3-487E-B879-9B3B7D895A5C}" srcOrd="3" destOrd="0" parTransId="{CBB555E7-6D19-4B67-8E29-E35931B4E9B2}" sibTransId="{204411AD-6B97-461F-BB9D-ED563E00471E}"/>
    <dgm:cxn modelId="{0A89820D-1605-47E2-A018-2F2FC44DE33E}" type="presOf" srcId="{BBB5ED5E-0D49-4415-8D13-655E6DF86CFE}" destId="{3811B2A9-48D1-453D-8AB1-B33CCE6B154C}" srcOrd="0" destOrd="0" presId="urn:microsoft.com/office/officeart/2005/8/layout/process2"/>
    <dgm:cxn modelId="{A9143DF3-7B3C-47FE-B81A-62525B08D892}" type="presOf" srcId="{FACABEF3-C324-4242-8843-786F08BBB623}" destId="{A0715543-ECD5-4545-989E-FFF085305ABB}" srcOrd="0" destOrd="0" presId="urn:microsoft.com/office/officeart/2005/8/layout/process2"/>
    <dgm:cxn modelId="{FBECD6AA-2158-4B40-8538-C21FFD818515}" type="presOf" srcId="{D0A9A637-8995-4714-A153-1F6505C5E352}" destId="{1F4827A5-0048-4BC3-BD57-82FCC33834A6}" srcOrd="0" destOrd="0" presId="urn:microsoft.com/office/officeart/2005/8/layout/process2"/>
    <dgm:cxn modelId="{8C6A693E-BBA3-4438-9E24-EC79B240C7C6}" srcId="{B281CF02-09FA-40F4-95E7-8A9563549BB3}" destId="{D0A9A637-8995-4714-A153-1F6505C5E352}" srcOrd="1" destOrd="0" parTransId="{F82FCAC1-4792-404C-A6AF-0EB875CA48FE}" sibTransId="{BBB5ED5E-0D49-4415-8D13-655E6DF86CFE}"/>
    <dgm:cxn modelId="{D6263AE8-6180-4A12-8085-B641EC48F447}" srcId="{B281CF02-09FA-40F4-95E7-8A9563549BB3}" destId="{536D9F31-76D7-4525-83FF-324F761C53D4}" srcOrd="0" destOrd="0" parTransId="{5D6B8DE8-432E-49C3-92D2-FF3BF022D989}" sibTransId="{F73D2E95-5B99-4A84-8C2D-8DC41A134309}"/>
    <dgm:cxn modelId="{ED01B2CB-E752-4413-A23F-64518D1A25CC}" type="presOf" srcId="{F73D2E95-5B99-4A84-8C2D-8DC41A134309}" destId="{07187D50-9119-4A39-B6D0-DCA6056B2A34}" srcOrd="1" destOrd="0" presId="urn:microsoft.com/office/officeart/2005/8/layout/process2"/>
    <dgm:cxn modelId="{EB282385-1B6D-4E60-8561-FE5FAF3FDEE0}" type="presOf" srcId="{B281CF02-09FA-40F4-95E7-8A9563549BB3}" destId="{27025F71-C36E-431C-87DE-42945283B19D}" srcOrd="0" destOrd="0" presId="urn:microsoft.com/office/officeart/2005/8/layout/process2"/>
    <dgm:cxn modelId="{B01F9434-1C79-43C8-8572-7382466DB82F}" type="presOf" srcId="{204411AD-6B97-461F-BB9D-ED563E00471E}" destId="{CA602695-6E43-4FD8-9EC7-CE354D07AB6E}" srcOrd="0" destOrd="0" presId="urn:microsoft.com/office/officeart/2005/8/layout/process2"/>
    <dgm:cxn modelId="{83D39736-DCCF-4715-8DC0-C4FF4C6C1E48}" type="presOf" srcId="{204411AD-6B97-461F-BB9D-ED563E00471E}" destId="{BC4AA766-C793-4FAF-A9F3-68B06C71FA39}" srcOrd="1" destOrd="0" presId="urn:microsoft.com/office/officeart/2005/8/layout/process2"/>
    <dgm:cxn modelId="{D372B9F7-1D13-4E07-A8A5-16E2EF9ECE0B}" type="presOf" srcId="{536D9F31-76D7-4525-83FF-324F761C53D4}" destId="{E41C845C-7C29-416A-9BC7-C64D830E81C8}" srcOrd="0" destOrd="0" presId="urn:microsoft.com/office/officeart/2005/8/layout/process2"/>
    <dgm:cxn modelId="{B8546A26-EF01-4324-9FC5-AA9C15BBB515}" type="presOf" srcId="{26A5C1AC-B055-443A-9B24-08D4A9162A11}" destId="{ED114E7F-4C6A-4AC3-827D-5C9109259C9F}" srcOrd="0" destOrd="0" presId="urn:microsoft.com/office/officeart/2005/8/layout/process2"/>
    <dgm:cxn modelId="{C38F1138-FE50-4329-A807-82463BB29A58}" srcId="{B281CF02-09FA-40F4-95E7-8A9563549BB3}" destId="{BC5DBC6C-B796-44E5-B3CB-6288DCA28C99}" srcOrd="4" destOrd="0" parTransId="{9A40F463-02C8-4F5B-A82C-79AF7A70FA11}" sibTransId="{4E492D05-E659-4F15-81FB-9D578F88438A}"/>
    <dgm:cxn modelId="{43BF853F-41B9-4DC9-B77A-088D697D1C13}" type="presOf" srcId="{BBB5ED5E-0D49-4415-8D13-655E6DF86CFE}" destId="{BDCBB3C4-4E4A-4A38-8C9E-79B2D85ED386}" srcOrd="1" destOrd="0" presId="urn:microsoft.com/office/officeart/2005/8/layout/process2"/>
    <dgm:cxn modelId="{0F0FE014-9C0D-4F9D-9ACE-1A18F06B19A9}" srcId="{B281CF02-09FA-40F4-95E7-8A9563549BB3}" destId="{26A5C1AC-B055-443A-9B24-08D4A9162A11}" srcOrd="2" destOrd="0" parTransId="{30857556-1CFB-4EA0-9019-47C284AD882A}" sibTransId="{FACABEF3-C324-4242-8843-786F08BBB623}"/>
    <dgm:cxn modelId="{DB463368-7432-4A10-804F-FB304EE9E29A}" type="presOf" srcId="{F73D2E95-5B99-4A84-8C2D-8DC41A134309}" destId="{F1F8727E-ED9B-432E-870B-EE2CFB5B46F6}" srcOrd="0" destOrd="0" presId="urn:microsoft.com/office/officeart/2005/8/layout/process2"/>
    <dgm:cxn modelId="{9A24D7B3-B9C4-4AAC-A080-FCBBF0B0B815}" type="presOf" srcId="{FACABEF3-C324-4242-8843-786F08BBB623}" destId="{2B3BD3C3-E246-4418-AA2D-54228C198474}" srcOrd="1" destOrd="0" presId="urn:microsoft.com/office/officeart/2005/8/layout/process2"/>
    <dgm:cxn modelId="{39F9CBA2-8C78-473C-962B-738D57A9BDB2}" type="presOf" srcId="{BC5DBC6C-B796-44E5-B3CB-6288DCA28C99}" destId="{7A8EC90F-1593-480B-8780-3BCE79CB51E1}" srcOrd="0" destOrd="0" presId="urn:microsoft.com/office/officeart/2005/8/layout/process2"/>
    <dgm:cxn modelId="{9FFDF896-4A79-4CB9-AB25-6F30E340A8B6}" type="presOf" srcId="{DD4D32A3-ECB3-487E-B879-9B3B7D895A5C}" destId="{F37EDD9A-FCBE-4CA9-AED5-5EE09BCE8067}" srcOrd="0" destOrd="0" presId="urn:microsoft.com/office/officeart/2005/8/layout/process2"/>
    <dgm:cxn modelId="{ABC43A1D-C4A5-4178-B44E-16A68D2B8979}" type="presParOf" srcId="{27025F71-C36E-431C-87DE-42945283B19D}" destId="{E41C845C-7C29-416A-9BC7-C64D830E81C8}" srcOrd="0" destOrd="0" presId="urn:microsoft.com/office/officeart/2005/8/layout/process2"/>
    <dgm:cxn modelId="{4C311997-121D-427F-BBBA-5FA80D61264E}" type="presParOf" srcId="{27025F71-C36E-431C-87DE-42945283B19D}" destId="{F1F8727E-ED9B-432E-870B-EE2CFB5B46F6}" srcOrd="1" destOrd="0" presId="urn:microsoft.com/office/officeart/2005/8/layout/process2"/>
    <dgm:cxn modelId="{B00AF5AA-6CD4-4861-95A2-B97E88CEE972}" type="presParOf" srcId="{F1F8727E-ED9B-432E-870B-EE2CFB5B46F6}" destId="{07187D50-9119-4A39-B6D0-DCA6056B2A34}" srcOrd="0" destOrd="0" presId="urn:microsoft.com/office/officeart/2005/8/layout/process2"/>
    <dgm:cxn modelId="{54C5B090-6E1E-4850-82F9-15FD3471CAFA}" type="presParOf" srcId="{27025F71-C36E-431C-87DE-42945283B19D}" destId="{1F4827A5-0048-4BC3-BD57-82FCC33834A6}" srcOrd="2" destOrd="0" presId="urn:microsoft.com/office/officeart/2005/8/layout/process2"/>
    <dgm:cxn modelId="{A30155E9-564D-458A-9F4E-CAB24677ED0E}" type="presParOf" srcId="{27025F71-C36E-431C-87DE-42945283B19D}" destId="{3811B2A9-48D1-453D-8AB1-B33CCE6B154C}" srcOrd="3" destOrd="0" presId="urn:microsoft.com/office/officeart/2005/8/layout/process2"/>
    <dgm:cxn modelId="{5EF66F0E-6D7E-4D6E-BF31-EA838E01A669}" type="presParOf" srcId="{3811B2A9-48D1-453D-8AB1-B33CCE6B154C}" destId="{BDCBB3C4-4E4A-4A38-8C9E-79B2D85ED386}" srcOrd="0" destOrd="0" presId="urn:microsoft.com/office/officeart/2005/8/layout/process2"/>
    <dgm:cxn modelId="{81BFF91B-01F0-4B0B-A215-822FC74B6369}" type="presParOf" srcId="{27025F71-C36E-431C-87DE-42945283B19D}" destId="{ED114E7F-4C6A-4AC3-827D-5C9109259C9F}" srcOrd="4" destOrd="0" presId="urn:microsoft.com/office/officeart/2005/8/layout/process2"/>
    <dgm:cxn modelId="{5216B087-562C-45F0-96CF-ECE2EAA7009A}" type="presParOf" srcId="{27025F71-C36E-431C-87DE-42945283B19D}" destId="{A0715543-ECD5-4545-989E-FFF085305ABB}" srcOrd="5" destOrd="0" presId="urn:microsoft.com/office/officeart/2005/8/layout/process2"/>
    <dgm:cxn modelId="{DDA95CF8-07FB-4500-87D0-39F2129F9029}" type="presParOf" srcId="{A0715543-ECD5-4545-989E-FFF085305ABB}" destId="{2B3BD3C3-E246-4418-AA2D-54228C198474}" srcOrd="0" destOrd="0" presId="urn:microsoft.com/office/officeart/2005/8/layout/process2"/>
    <dgm:cxn modelId="{4F1AD630-B451-41E4-B2FA-FCD96A3D5983}" type="presParOf" srcId="{27025F71-C36E-431C-87DE-42945283B19D}" destId="{F37EDD9A-FCBE-4CA9-AED5-5EE09BCE8067}" srcOrd="6" destOrd="0" presId="urn:microsoft.com/office/officeart/2005/8/layout/process2"/>
    <dgm:cxn modelId="{AD519FE7-CE24-463C-8CD9-91A2C5CB4081}" type="presParOf" srcId="{27025F71-C36E-431C-87DE-42945283B19D}" destId="{CA602695-6E43-4FD8-9EC7-CE354D07AB6E}" srcOrd="7" destOrd="0" presId="urn:microsoft.com/office/officeart/2005/8/layout/process2"/>
    <dgm:cxn modelId="{1D56E255-50D3-4A35-8394-3C0C71A7FBE4}" type="presParOf" srcId="{CA602695-6E43-4FD8-9EC7-CE354D07AB6E}" destId="{BC4AA766-C793-4FAF-A9F3-68B06C71FA39}" srcOrd="0" destOrd="0" presId="urn:microsoft.com/office/officeart/2005/8/layout/process2"/>
    <dgm:cxn modelId="{DD1583EA-7517-4320-AAE0-685E7200ABBA}" type="presParOf" srcId="{27025F71-C36E-431C-87DE-42945283B19D}" destId="{7A8EC90F-1593-480B-8780-3BCE79CB51E1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81CF02-09FA-40F4-95E7-8A9563549BB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536D9F31-76D7-4525-83FF-324F761C53D4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แผนปฏิบัติการ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5D6B8DE8-432E-49C3-92D2-FF3BF022D989}" type="parTrans" cxnId="{D6263AE8-6180-4A12-8085-B641EC48F447}">
      <dgm:prSet/>
      <dgm:spPr/>
      <dgm:t>
        <a:bodyPr/>
        <a:lstStyle/>
        <a:p>
          <a:endParaRPr lang="th-TH"/>
        </a:p>
      </dgm:t>
    </dgm:pt>
    <dgm:pt modelId="{F73D2E95-5B99-4A84-8C2D-8DC41A134309}" type="sibTrans" cxnId="{D6263AE8-6180-4A12-8085-B641EC48F447}">
      <dgm:prSet/>
      <dgm:spPr/>
      <dgm:t>
        <a:bodyPr/>
        <a:lstStyle/>
        <a:p>
          <a:endParaRPr lang="th-TH"/>
        </a:p>
      </dgm:t>
    </dgm:pt>
    <dgm:pt modelId="{D0A9A637-8995-4714-A153-1F6505C5E352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ปีงบประมาณ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F82FCAC1-4792-404C-A6AF-0EB875CA48FE}" type="parTrans" cxnId="{8C6A693E-BBA3-4438-9E24-EC79B240C7C6}">
      <dgm:prSet/>
      <dgm:spPr/>
      <dgm:t>
        <a:bodyPr/>
        <a:lstStyle/>
        <a:p>
          <a:endParaRPr lang="th-TH"/>
        </a:p>
      </dgm:t>
    </dgm:pt>
    <dgm:pt modelId="{BBB5ED5E-0D49-4415-8D13-655E6DF86CFE}" type="sibTrans" cxnId="{8C6A693E-BBA3-4438-9E24-EC79B240C7C6}">
      <dgm:prSet/>
      <dgm:spPr/>
      <dgm:t>
        <a:bodyPr/>
        <a:lstStyle/>
        <a:p>
          <a:endParaRPr lang="th-TH"/>
        </a:p>
      </dgm:t>
    </dgm:pt>
    <dgm:pt modelId="{26A5C1AC-B055-443A-9B24-08D4A9162A11}">
      <dgm:prSet phldrT="[Text]" custT="1"/>
      <dgm:spPr>
        <a:noFill/>
        <a:ln w="28575">
          <a:solidFill>
            <a:srgbClr val="FF0000"/>
          </a:solidFill>
          <a:prstDash val="dash"/>
        </a:ln>
      </dgm:spPr>
      <dgm:t>
        <a:bodyPr/>
        <a:lstStyle/>
        <a:p>
          <a:r>
            <a:rPr lang="th-TH" sz="2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rPr>
            <a:t>ผลผลิต</a:t>
          </a:r>
        </a:p>
      </dgm:t>
    </dgm:pt>
    <dgm:pt modelId="{30857556-1CFB-4EA0-9019-47C284AD882A}" type="parTrans" cxnId="{0F0FE014-9C0D-4F9D-9ACE-1A18F06B19A9}">
      <dgm:prSet/>
      <dgm:spPr/>
      <dgm:t>
        <a:bodyPr/>
        <a:lstStyle/>
        <a:p>
          <a:endParaRPr lang="th-TH"/>
        </a:p>
      </dgm:t>
    </dgm:pt>
    <dgm:pt modelId="{FACABEF3-C324-4242-8843-786F08BBB623}" type="sibTrans" cxnId="{0F0FE014-9C0D-4F9D-9ACE-1A18F06B19A9}">
      <dgm:prSet/>
      <dgm:spPr/>
      <dgm:t>
        <a:bodyPr/>
        <a:lstStyle/>
        <a:p>
          <a:endParaRPr lang="th-TH"/>
        </a:p>
      </dgm:t>
    </dgm:pt>
    <dgm:pt modelId="{DD4D32A3-ECB3-487E-B879-9B3B7D895A5C}">
      <dgm:prSet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กิจกรรม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CBB555E7-6D19-4B67-8E29-E35931B4E9B2}" type="parTrans" cxnId="{44535278-B26A-4627-80CE-F2F3DAB93A1D}">
      <dgm:prSet/>
      <dgm:spPr/>
      <dgm:t>
        <a:bodyPr/>
        <a:lstStyle/>
        <a:p>
          <a:endParaRPr lang="th-TH"/>
        </a:p>
      </dgm:t>
    </dgm:pt>
    <dgm:pt modelId="{204411AD-6B97-461F-BB9D-ED563E00471E}" type="sibTrans" cxnId="{44535278-B26A-4627-80CE-F2F3DAB93A1D}">
      <dgm:prSet/>
      <dgm:spPr/>
      <dgm:t>
        <a:bodyPr/>
        <a:lstStyle/>
        <a:p>
          <a:endParaRPr lang="th-TH"/>
        </a:p>
      </dgm:t>
    </dgm:pt>
    <dgm:pt modelId="{BC5DBC6C-B796-44E5-B3CB-6288DCA28C99}">
      <dgm:prSet custT="1"/>
      <dgm:spPr>
        <a:noFill/>
        <a:ln>
          <a:solidFill>
            <a:srgbClr val="FF0000"/>
          </a:solidFill>
          <a:prstDash val="dash"/>
        </a:ln>
      </dgm:spPr>
      <dgm:t>
        <a:bodyPr/>
        <a:lstStyle/>
        <a:p>
          <a:r>
            <a:rPr lang="th-TH" sz="2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rPr>
            <a:t>โครงการ</a:t>
          </a:r>
          <a:endParaRPr lang="th-TH" sz="2400" b="1" dirty="0">
            <a:solidFill>
              <a:srgbClr val="FF0000"/>
            </a:solidFill>
            <a:latin typeface="TH SarabunPSK" pitchFamily="34" charset="-34"/>
            <a:cs typeface="TH SarabunPSK" pitchFamily="34" charset="-34"/>
          </a:endParaRPr>
        </a:p>
      </dgm:t>
    </dgm:pt>
    <dgm:pt modelId="{9A40F463-02C8-4F5B-A82C-79AF7A70FA11}" type="parTrans" cxnId="{C38F1138-FE50-4329-A807-82463BB29A58}">
      <dgm:prSet/>
      <dgm:spPr/>
      <dgm:t>
        <a:bodyPr/>
        <a:lstStyle/>
        <a:p>
          <a:endParaRPr lang="th-TH"/>
        </a:p>
      </dgm:t>
    </dgm:pt>
    <dgm:pt modelId="{4E492D05-E659-4F15-81FB-9D578F88438A}" type="sibTrans" cxnId="{C38F1138-FE50-4329-A807-82463BB29A58}">
      <dgm:prSet/>
      <dgm:spPr/>
      <dgm:t>
        <a:bodyPr/>
        <a:lstStyle/>
        <a:p>
          <a:endParaRPr lang="th-TH"/>
        </a:p>
      </dgm:t>
    </dgm:pt>
    <dgm:pt modelId="{27025F71-C36E-431C-87DE-42945283B19D}" type="pres">
      <dgm:prSet presAssocID="{B281CF02-09FA-40F4-95E7-8A9563549BB3}" presName="linearFlow" presStyleCnt="0">
        <dgm:presLayoutVars>
          <dgm:resizeHandles val="exact"/>
        </dgm:presLayoutVars>
      </dgm:prSet>
      <dgm:spPr/>
    </dgm:pt>
    <dgm:pt modelId="{E41C845C-7C29-416A-9BC7-C64D830E81C8}" type="pres">
      <dgm:prSet presAssocID="{536D9F31-76D7-4525-83FF-324F761C53D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1F8727E-ED9B-432E-870B-EE2CFB5B46F6}" type="pres">
      <dgm:prSet presAssocID="{F73D2E95-5B99-4A84-8C2D-8DC41A134309}" presName="sibTrans" presStyleLbl="sibTrans2D1" presStyleIdx="0" presStyleCnt="4"/>
      <dgm:spPr/>
      <dgm:t>
        <a:bodyPr/>
        <a:lstStyle/>
        <a:p>
          <a:endParaRPr lang="th-TH"/>
        </a:p>
      </dgm:t>
    </dgm:pt>
    <dgm:pt modelId="{07187D50-9119-4A39-B6D0-DCA6056B2A34}" type="pres">
      <dgm:prSet presAssocID="{F73D2E95-5B99-4A84-8C2D-8DC41A134309}" presName="connectorText" presStyleLbl="sibTrans2D1" presStyleIdx="0" presStyleCnt="4"/>
      <dgm:spPr/>
      <dgm:t>
        <a:bodyPr/>
        <a:lstStyle/>
        <a:p>
          <a:endParaRPr lang="th-TH"/>
        </a:p>
      </dgm:t>
    </dgm:pt>
    <dgm:pt modelId="{1F4827A5-0048-4BC3-BD57-82FCC33834A6}" type="pres">
      <dgm:prSet presAssocID="{D0A9A637-8995-4714-A153-1F6505C5E35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11B2A9-48D1-453D-8AB1-B33CCE6B154C}" type="pres">
      <dgm:prSet presAssocID="{BBB5ED5E-0D49-4415-8D13-655E6DF86CFE}" presName="sibTrans" presStyleLbl="sibTrans2D1" presStyleIdx="1" presStyleCnt="4"/>
      <dgm:spPr/>
      <dgm:t>
        <a:bodyPr/>
        <a:lstStyle/>
        <a:p>
          <a:endParaRPr lang="th-TH"/>
        </a:p>
      </dgm:t>
    </dgm:pt>
    <dgm:pt modelId="{BDCBB3C4-4E4A-4A38-8C9E-79B2D85ED386}" type="pres">
      <dgm:prSet presAssocID="{BBB5ED5E-0D49-4415-8D13-655E6DF86CFE}" presName="connectorText" presStyleLbl="sibTrans2D1" presStyleIdx="1" presStyleCnt="4"/>
      <dgm:spPr/>
      <dgm:t>
        <a:bodyPr/>
        <a:lstStyle/>
        <a:p>
          <a:endParaRPr lang="th-TH"/>
        </a:p>
      </dgm:t>
    </dgm:pt>
    <dgm:pt modelId="{ED114E7F-4C6A-4AC3-827D-5C9109259C9F}" type="pres">
      <dgm:prSet presAssocID="{26A5C1AC-B055-443A-9B24-08D4A9162A1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0715543-ECD5-4545-989E-FFF085305ABB}" type="pres">
      <dgm:prSet presAssocID="{FACABEF3-C324-4242-8843-786F08BBB623}" presName="sibTrans" presStyleLbl="sibTrans2D1" presStyleIdx="2" presStyleCnt="4"/>
      <dgm:spPr/>
      <dgm:t>
        <a:bodyPr/>
        <a:lstStyle/>
        <a:p>
          <a:endParaRPr lang="th-TH"/>
        </a:p>
      </dgm:t>
    </dgm:pt>
    <dgm:pt modelId="{2B3BD3C3-E246-4418-AA2D-54228C198474}" type="pres">
      <dgm:prSet presAssocID="{FACABEF3-C324-4242-8843-786F08BBB623}" presName="connectorText" presStyleLbl="sibTrans2D1" presStyleIdx="2" presStyleCnt="4"/>
      <dgm:spPr/>
      <dgm:t>
        <a:bodyPr/>
        <a:lstStyle/>
        <a:p>
          <a:endParaRPr lang="th-TH"/>
        </a:p>
      </dgm:t>
    </dgm:pt>
    <dgm:pt modelId="{F37EDD9A-FCBE-4CA9-AED5-5EE09BCE8067}" type="pres">
      <dgm:prSet presAssocID="{DD4D32A3-ECB3-487E-B879-9B3B7D895A5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A602695-6E43-4FD8-9EC7-CE354D07AB6E}" type="pres">
      <dgm:prSet presAssocID="{204411AD-6B97-461F-BB9D-ED563E00471E}" presName="sibTrans" presStyleLbl="sibTrans2D1" presStyleIdx="3" presStyleCnt="4"/>
      <dgm:spPr/>
      <dgm:t>
        <a:bodyPr/>
        <a:lstStyle/>
        <a:p>
          <a:endParaRPr lang="th-TH"/>
        </a:p>
      </dgm:t>
    </dgm:pt>
    <dgm:pt modelId="{BC4AA766-C793-4FAF-A9F3-68B06C71FA39}" type="pres">
      <dgm:prSet presAssocID="{204411AD-6B97-461F-BB9D-ED563E00471E}" presName="connectorText" presStyleLbl="sibTrans2D1" presStyleIdx="3" presStyleCnt="4"/>
      <dgm:spPr/>
      <dgm:t>
        <a:bodyPr/>
        <a:lstStyle/>
        <a:p>
          <a:endParaRPr lang="th-TH"/>
        </a:p>
      </dgm:t>
    </dgm:pt>
    <dgm:pt modelId="{7A8EC90F-1593-480B-8780-3BCE79CB51E1}" type="pres">
      <dgm:prSet presAssocID="{BC5DBC6C-B796-44E5-B3CB-6288DCA28C9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04C5CFE-EC5B-4CFE-BAE1-B3CE328231A9}" type="presOf" srcId="{D0A9A637-8995-4714-A153-1F6505C5E352}" destId="{1F4827A5-0048-4BC3-BD57-82FCC33834A6}" srcOrd="0" destOrd="0" presId="urn:microsoft.com/office/officeart/2005/8/layout/process2"/>
    <dgm:cxn modelId="{44535278-B26A-4627-80CE-F2F3DAB93A1D}" srcId="{B281CF02-09FA-40F4-95E7-8A9563549BB3}" destId="{DD4D32A3-ECB3-487E-B879-9B3B7D895A5C}" srcOrd="3" destOrd="0" parTransId="{CBB555E7-6D19-4B67-8E29-E35931B4E9B2}" sibTransId="{204411AD-6B97-461F-BB9D-ED563E00471E}"/>
    <dgm:cxn modelId="{216C9FC5-6BF7-487C-80F3-A57904966A38}" type="presOf" srcId="{FACABEF3-C324-4242-8843-786F08BBB623}" destId="{2B3BD3C3-E246-4418-AA2D-54228C198474}" srcOrd="1" destOrd="0" presId="urn:microsoft.com/office/officeart/2005/8/layout/process2"/>
    <dgm:cxn modelId="{F1018BB9-FD8A-44A3-8D49-BC1E20E11DB8}" type="presOf" srcId="{26A5C1AC-B055-443A-9B24-08D4A9162A11}" destId="{ED114E7F-4C6A-4AC3-827D-5C9109259C9F}" srcOrd="0" destOrd="0" presId="urn:microsoft.com/office/officeart/2005/8/layout/process2"/>
    <dgm:cxn modelId="{04A63E0D-D8E5-4CCD-967A-B876C1C516B2}" type="presOf" srcId="{FACABEF3-C324-4242-8843-786F08BBB623}" destId="{A0715543-ECD5-4545-989E-FFF085305ABB}" srcOrd="0" destOrd="0" presId="urn:microsoft.com/office/officeart/2005/8/layout/process2"/>
    <dgm:cxn modelId="{61CDFB79-825A-4BB3-A604-37E2058D46AC}" type="presOf" srcId="{BBB5ED5E-0D49-4415-8D13-655E6DF86CFE}" destId="{BDCBB3C4-4E4A-4A38-8C9E-79B2D85ED386}" srcOrd="1" destOrd="0" presId="urn:microsoft.com/office/officeart/2005/8/layout/process2"/>
    <dgm:cxn modelId="{2A54B2C0-E937-4C3E-9D97-6F234F976AB0}" type="presOf" srcId="{BBB5ED5E-0D49-4415-8D13-655E6DF86CFE}" destId="{3811B2A9-48D1-453D-8AB1-B33CCE6B154C}" srcOrd="0" destOrd="0" presId="urn:microsoft.com/office/officeart/2005/8/layout/process2"/>
    <dgm:cxn modelId="{3B76E6FD-72BA-4F68-AF84-DA4405513CF5}" type="presOf" srcId="{DD4D32A3-ECB3-487E-B879-9B3B7D895A5C}" destId="{F37EDD9A-FCBE-4CA9-AED5-5EE09BCE8067}" srcOrd="0" destOrd="0" presId="urn:microsoft.com/office/officeart/2005/8/layout/process2"/>
    <dgm:cxn modelId="{D0D928C6-B55A-414D-B05C-C026A9B8BFD3}" type="presOf" srcId="{F73D2E95-5B99-4A84-8C2D-8DC41A134309}" destId="{07187D50-9119-4A39-B6D0-DCA6056B2A34}" srcOrd="1" destOrd="0" presId="urn:microsoft.com/office/officeart/2005/8/layout/process2"/>
    <dgm:cxn modelId="{8C6A693E-BBA3-4438-9E24-EC79B240C7C6}" srcId="{B281CF02-09FA-40F4-95E7-8A9563549BB3}" destId="{D0A9A637-8995-4714-A153-1F6505C5E352}" srcOrd="1" destOrd="0" parTransId="{F82FCAC1-4792-404C-A6AF-0EB875CA48FE}" sibTransId="{BBB5ED5E-0D49-4415-8D13-655E6DF86CFE}"/>
    <dgm:cxn modelId="{D6263AE8-6180-4A12-8085-B641EC48F447}" srcId="{B281CF02-09FA-40F4-95E7-8A9563549BB3}" destId="{536D9F31-76D7-4525-83FF-324F761C53D4}" srcOrd="0" destOrd="0" parTransId="{5D6B8DE8-432E-49C3-92D2-FF3BF022D989}" sibTransId="{F73D2E95-5B99-4A84-8C2D-8DC41A134309}"/>
    <dgm:cxn modelId="{6085BB46-FBC9-46FD-B1DA-8B7AD57F1249}" type="presOf" srcId="{204411AD-6B97-461F-BB9D-ED563E00471E}" destId="{CA602695-6E43-4FD8-9EC7-CE354D07AB6E}" srcOrd="0" destOrd="0" presId="urn:microsoft.com/office/officeart/2005/8/layout/process2"/>
    <dgm:cxn modelId="{6B20A079-CCBF-4652-9740-9C97FE7230C5}" type="presOf" srcId="{B281CF02-09FA-40F4-95E7-8A9563549BB3}" destId="{27025F71-C36E-431C-87DE-42945283B19D}" srcOrd="0" destOrd="0" presId="urn:microsoft.com/office/officeart/2005/8/layout/process2"/>
    <dgm:cxn modelId="{C38F1138-FE50-4329-A807-82463BB29A58}" srcId="{B281CF02-09FA-40F4-95E7-8A9563549BB3}" destId="{BC5DBC6C-B796-44E5-B3CB-6288DCA28C99}" srcOrd="4" destOrd="0" parTransId="{9A40F463-02C8-4F5B-A82C-79AF7A70FA11}" sibTransId="{4E492D05-E659-4F15-81FB-9D578F88438A}"/>
    <dgm:cxn modelId="{0F0FE014-9C0D-4F9D-9ACE-1A18F06B19A9}" srcId="{B281CF02-09FA-40F4-95E7-8A9563549BB3}" destId="{26A5C1AC-B055-443A-9B24-08D4A9162A11}" srcOrd="2" destOrd="0" parTransId="{30857556-1CFB-4EA0-9019-47C284AD882A}" sibTransId="{FACABEF3-C324-4242-8843-786F08BBB623}"/>
    <dgm:cxn modelId="{9DECA03D-ECB8-4C7C-9958-776C6F4DE4F2}" type="presOf" srcId="{536D9F31-76D7-4525-83FF-324F761C53D4}" destId="{E41C845C-7C29-416A-9BC7-C64D830E81C8}" srcOrd="0" destOrd="0" presId="urn:microsoft.com/office/officeart/2005/8/layout/process2"/>
    <dgm:cxn modelId="{509E967D-99B7-44D7-AEBA-9F14F4C2FDAD}" type="presOf" srcId="{F73D2E95-5B99-4A84-8C2D-8DC41A134309}" destId="{F1F8727E-ED9B-432E-870B-EE2CFB5B46F6}" srcOrd="0" destOrd="0" presId="urn:microsoft.com/office/officeart/2005/8/layout/process2"/>
    <dgm:cxn modelId="{9949FCE2-3AA3-46B5-98E6-BEDBBCB44BEA}" type="presOf" srcId="{204411AD-6B97-461F-BB9D-ED563E00471E}" destId="{BC4AA766-C793-4FAF-A9F3-68B06C71FA39}" srcOrd="1" destOrd="0" presId="urn:microsoft.com/office/officeart/2005/8/layout/process2"/>
    <dgm:cxn modelId="{ADDC6208-88AE-4E04-B6AB-F07836628ADF}" type="presOf" srcId="{BC5DBC6C-B796-44E5-B3CB-6288DCA28C99}" destId="{7A8EC90F-1593-480B-8780-3BCE79CB51E1}" srcOrd="0" destOrd="0" presId="urn:microsoft.com/office/officeart/2005/8/layout/process2"/>
    <dgm:cxn modelId="{5155D206-7C96-4AD9-B05E-D2C8C64D62F3}" type="presParOf" srcId="{27025F71-C36E-431C-87DE-42945283B19D}" destId="{E41C845C-7C29-416A-9BC7-C64D830E81C8}" srcOrd="0" destOrd="0" presId="urn:microsoft.com/office/officeart/2005/8/layout/process2"/>
    <dgm:cxn modelId="{C707BB98-83C4-4278-900D-B5AADC155288}" type="presParOf" srcId="{27025F71-C36E-431C-87DE-42945283B19D}" destId="{F1F8727E-ED9B-432E-870B-EE2CFB5B46F6}" srcOrd="1" destOrd="0" presId="urn:microsoft.com/office/officeart/2005/8/layout/process2"/>
    <dgm:cxn modelId="{BEDC8F90-B94E-4ED8-AE9F-49D49A34077D}" type="presParOf" srcId="{F1F8727E-ED9B-432E-870B-EE2CFB5B46F6}" destId="{07187D50-9119-4A39-B6D0-DCA6056B2A34}" srcOrd="0" destOrd="0" presId="urn:microsoft.com/office/officeart/2005/8/layout/process2"/>
    <dgm:cxn modelId="{4FB6CCFE-4EB9-4885-B7DA-9A13CCF55E2C}" type="presParOf" srcId="{27025F71-C36E-431C-87DE-42945283B19D}" destId="{1F4827A5-0048-4BC3-BD57-82FCC33834A6}" srcOrd="2" destOrd="0" presId="urn:microsoft.com/office/officeart/2005/8/layout/process2"/>
    <dgm:cxn modelId="{835EBC36-A0E4-4DB6-B9F5-1CD7EE75C423}" type="presParOf" srcId="{27025F71-C36E-431C-87DE-42945283B19D}" destId="{3811B2A9-48D1-453D-8AB1-B33CCE6B154C}" srcOrd="3" destOrd="0" presId="urn:microsoft.com/office/officeart/2005/8/layout/process2"/>
    <dgm:cxn modelId="{04AA1B56-FDC4-4EF2-90BA-A56DE7B26615}" type="presParOf" srcId="{3811B2A9-48D1-453D-8AB1-B33CCE6B154C}" destId="{BDCBB3C4-4E4A-4A38-8C9E-79B2D85ED386}" srcOrd="0" destOrd="0" presId="urn:microsoft.com/office/officeart/2005/8/layout/process2"/>
    <dgm:cxn modelId="{A6173D5A-2CD3-4DCA-B457-1AF0D52BAFCC}" type="presParOf" srcId="{27025F71-C36E-431C-87DE-42945283B19D}" destId="{ED114E7F-4C6A-4AC3-827D-5C9109259C9F}" srcOrd="4" destOrd="0" presId="urn:microsoft.com/office/officeart/2005/8/layout/process2"/>
    <dgm:cxn modelId="{96CCB37F-19FB-4F9B-A145-F0B1FB53C5AB}" type="presParOf" srcId="{27025F71-C36E-431C-87DE-42945283B19D}" destId="{A0715543-ECD5-4545-989E-FFF085305ABB}" srcOrd="5" destOrd="0" presId="urn:microsoft.com/office/officeart/2005/8/layout/process2"/>
    <dgm:cxn modelId="{B4C3F53D-01A8-431F-B410-C9D7B019C93E}" type="presParOf" srcId="{A0715543-ECD5-4545-989E-FFF085305ABB}" destId="{2B3BD3C3-E246-4418-AA2D-54228C198474}" srcOrd="0" destOrd="0" presId="urn:microsoft.com/office/officeart/2005/8/layout/process2"/>
    <dgm:cxn modelId="{663913B6-E401-448B-B1AA-69ED88CF5810}" type="presParOf" srcId="{27025F71-C36E-431C-87DE-42945283B19D}" destId="{F37EDD9A-FCBE-4CA9-AED5-5EE09BCE8067}" srcOrd="6" destOrd="0" presId="urn:microsoft.com/office/officeart/2005/8/layout/process2"/>
    <dgm:cxn modelId="{C4C9365E-809E-43B7-BB75-F11DE917CF41}" type="presParOf" srcId="{27025F71-C36E-431C-87DE-42945283B19D}" destId="{CA602695-6E43-4FD8-9EC7-CE354D07AB6E}" srcOrd="7" destOrd="0" presId="urn:microsoft.com/office/officeart/2005/8/layout/process2"/>
    <dgm:cxn modelId="{76017239-61BF-4D60-98E2-E43D9A2DACF2}" type="presParOf" srcId="{CA602695-6E43-4FD8-9EC7-CE354D07AB6E}" destId="{BC4AA766-C793-4FAF-A9F3-68B06C71FA39}" srcOrd="0" destOrd="0" presId="urn:microsoft.com/office/officeart/2005/8/layout/process2"/>
    <dgm:cxn modelId="{260C50CC-0271-45EB-AFE4-E84424A5FAB0}" type="presParOf" srcId="{27025F71-C36E-431C-87DE-42945283B19D}" destId="{7A8EC90F-1593-480B-8780-3BCE79CB51E1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81CF02-09FA-40F4-95E7-8A9563549BB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536D9F31-76D7-4525-83FF-324F761C53D4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กลุ่มสาขาอาชีพ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5D6B8DE8-432E-49C3-92D2-FF3BF022D989}" type="parTrans" cxnId="{D6263AE8-6180-4A12-8085-B641EC48F447}">
      <dgm:prSet/>
      <dgm:spPr/>
      <dgm:t>
        <a:bodyPr/>
        <a:lstStyle/>
        <a:p>
          <a:endParaRPr lang="th-TH"/>
        </a:p>
      </dgm:t>
    </dgm:pt>
    <dgm:pt modelId="{F73D2E95-5B99-4A84-8C2D-8DC41A134309}" type="sibTrans" cxnId="{D6263AE8-6180-4A12-8085-B641EC48F447}">
      <dgm:prSet/>
      <dgm:spPr/>
      <dgm:t>
        <a:bodyPr/>
        <a:lstStyle/>
        <a:p>
          <a:endParaRPr lang="th-TH"/>
        </a:p>
      </dgm:t>
    </dgm:pt>
    <dgm:pt modelId="{D0A9A637-8995-4714-A153-1F6505C5E352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หลักสูตรการฝึก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F82FCAC1-4792-404C-A6AF-0EB875CA48FE}" type="parTrans" cxnId="{8C6A693E-BBA3-4438-9E24-EC79B240C7C6}">
      <dgm:prSet/>
      <dgm:spPr/>
      <dgm:t>
        <a:bodyPr/>
        <a:lstStyle/>
        <a:p>
          <a:endParaRPr lang="th-TH"/>
        </a:p>
      </dgm:t>
    </dgm:pt>
    <dgm:pt modelId="{BBB5ED5E-0D49-4415-8D13-655E6DF86CFE}" type="sibTrans" cxnId="{8C6A693E-BBA3-4438-9E24-EC79B240C7C6}">
      <dgm:prSet/>
      <dgm:spPr/>
      <dgm:t>
        <a:bodyPr/>
        <a:lstStyle/>
        <a:p>
          <a:endParaRPr lang="th-TH"/>
        </a:p>
      </dgm:t>
    </dgm:pt>
    <dgm:pt modelId="{26A5C1AC-B055-443A-9B24-08D4A9162A11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สาขา</a:t>
          </a:r>
        </a:p>
      </dgm:t>
    </dgm:pt>
    <dgm:pt modelId="{30857556-1CFB-4EA0-9019-47C284AD882A}" type="parTrans" cxnId="{0F0FE014-9C0D-4F9D-9ACE-1A18F06B19A9}">
      <dgm:prSet/>
      <dgm:spPr/>
      <dgm:t>
        <a:bodyPr/>
        <a:lstStyle/>
        <a:p>
          <a:endParaRPr lang="th-TH"/>
        </a:p>
      </dgm:t>
    </dgm:pt>
    <dgm:pt modelId="{FACABEF3-C324-4242-8843-786F08BBB623}" type="sibTrans" cxnId="{0F0FE014-9C0D-4F9D-9ACE-1A18F06B19A9}">
      <dgm:prSet/>
      <dgm:spPr/>
      <dgm:t>
        <a:bodyPr/>
        <a:lstStyle/>
        <a:p>
          <a:endParaRPr lang="th-TH"/>
        </a:p>
      </dgm:t>
    </dgm:pt>
    <dgm:pt modelId="{27025F71-C36E-431C-87DE-42945283B19D}" type="pres">
      <dgm:prSet presAssocID="{B281CF02-09FA-40F4-95E7-8A9563549BB3}" presName="linearFlow" presStyleCnt="0">
        <dgm:presLayoutVars>
          <dgm:resizeHandles val="exact"/>
        </dgm:presLayoutVars>
      </dgm:prSet>
      <dgm:spPr/>
    </dgm:pt>
    <dgm:pt modelId="{E41C845C-7C29-416A-9BC7-C64D830E81C8}" type="pres">
      <dgm:prSet presAssocID="{536D9F31-76D7-4525-83FF-324F761C53D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1F8727E-ED9B-432E-870B-EE2CFB5B46F6}" type="pres">
      <dgm:prSet presAssocID="{F73D2E95-5B99-4A84-8C2D-8DC41A134309}" presName="sibTrans" presStyleLbl="sibTrans2D1" presStyleIdx="0" presStyleCnt="2"/>
      <dgm:spPr/>
      <dgm:t>
        <a:bodyPr/>
        <a:lstStyle/>
        <a:p>
          <a:endParaRPr lang="th-TH"/>
        </a:p>
      </dgm:t>
    </dgm:pt>
    <dgm:pt modelId="{07187D50-9119-4A39-B6D0-DCA6056B2A34}" type="pres">
      <dgm:prSet presAssocID="{F73D2E95-5B99-4A84-8C2D-8DC41A134309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1F4827A5-0048-4BC3-BD57-82FCC33834A6}" type="pres">
      <dgm:prSet presAssocID="{D0A9A637-8995-4714-A153-1F6505C5E35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11B2A9-48D1-453D-8AB1-B33CCE6B154C}" type="pres">
      <dgm:prSet presAssocID="{BBB5ED5E-0D49-4415-8D13-655E6DF86CFE}" presName="sibTrans" presStyleLbl="sibTrans2D1" presStyleIdx="1" presStyleCnt="2"/>
      <dgm:spPr/>
      <dgm:t>
        <a:bodyPr/>
        <a:lstStyle/>
        <a:p>
          <a:endParaRPr lang="th-TH"/>
        </a:p>
      </dgm:t>
    </dgm:pt>
    <dgm:pt modelId="{BDCBB3C4-4E4A-4A38-8C9E-79B2D85ED386}" type="pres">
      <dgm:prSet presAssocID="{BBB5ED5E-0D49-4415-8D13-655E6DF86CFE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ED114E7F-4C6A-4AC3-827D-5C9109259C9F}" type="pres">
      <dgm:prSet presAssocID="{26A5C1AC-B055-443A-9B24-08D4A9162A1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09F7B88C-F5F2-4BF8-AFE7-86D3D8B9BA08}" type="presOf" srcId="{BBB5ED5E-0D49-4415-8D13-655E6DF86CFE}" destId="{BDCBB3C4-4E4A-4A38-8C9E-79B2D85ED386}" srcOrd="1" destOrd="0" presId="urn:microsoft.com/office/officeart/2005/8/layout/process2"/>
    <dgm:cxn modelId="{D951AC86-C192-49DA-B097-99CE5DF6DB88}" type="presOf" srcId="{536D9F31-76D7-4525-83FF-324F761C53D4}" destId="{E41C845C-7C29-416A-9BC7-C64D830E81C8}" srcOrd="0" destOrd="0" presId="urn:microsoft.com/office/officeart/2005/8/layout/process2"/>
    <dgm:cxn modelId="{321A13AF-C713-45DE-90CD-7C66D7C20E8F}" type="presOf" srcId="{F73D2E95-5B99-4A84-8C2D-8DC41A134309}" destId="{F1F8727E-ED9B-432E-870B-EE2CFB5B46F6}" srcOrd="0" destOrd="0" presId="urn:microsoft.com/office/officeart/2005/8/layout/process2"/>
    <dgm:cxn modelId="{5296B90A-55DE-4EBF-A5A5-84DB87DFB476}" type="presOf" srcId="{26A5C1AC-B055-443A-9B24-08D4A9162A11}" destId="{ED114E7F-4C6A-4AC3-827D-5C9109259C9F}" srcOrd="0" destOrd="0" presId="urn:microsoft.com/office/officeart/2005/8/layout/process2"/>
    <dgm:cxn modelId="{8C6A693E-BBA3-4438-9E24-EC79B240C7C6}" srcId="{B281CF02-09FA-40F4-95E7-8A9563549BB3}" destId="{D0A9A637-8995-4714-A153-1F6505C5E352}" srcOrd="1" destOrd="0" parTransId="{F82FCAC1-4792-404C-A6AF-0EB875CA48FE}" sibTransId="{BBB5ED5E-0D49-4415-8D13-655E6DF86CFE}"/>
    <dgm:cxn modelId="{D6263AE8-6180-4A12-8085-B641EC48F447}" srcId="{B281CF02-09FA-40F4-95E7-8A9563549BB3}" destId="{536D9F31-76D7-4525-83FF-324F761C53D4}" srcOrd="0" destOrd="0" parTransId="{5D6B8DE8-432E-49C3-92D2-FF3BF022D989}" sibTransId="{F73D2E95-5B99-4A84-8C2D-8DC41A134309}"/>
    <dgm:cxn modelId="{0F0FE014-9C0D-4F9D-9ACE-1A18F06B19A9}" srcId="{B281CF02-09FA-40F4-95E7-8A9563549BB3}" destId="{26A5C1AC-B055-443A-9B24-08D4A9162A11}" srcOrd="2" destOrd="0" parTransId="{30857556-1CFB-4EA0-9019-47C284AD882A}" sibTransId="{FACABEF3-C324-4242-8843-786F08BBB623}"/>
    <dgm:cxn modelId="{9BAF6E98-FE11-4950-A47D-981237EC8B3F}" type="presOf" srcId="{D0A9A637-8995-4714-A153-1F6505C5E352}" destId="{1F4827A5-0048-4BC3-BD57-82FCC33834A6}" srcOrd="0" destOrd="0" presId="urn:microsoft.com/office/officeart/2005/8/layout/process2"/>
    <dgm:cxn modelId="{AD95076E-C9F4-4E15-A99F-01B7EE8BD3F8}" type="presOf" srcId="{B281CF02-09FA-40F4-95E7-8A9563549BB3}" destId="{27025F71-C36E-431C-87DE-42945283B19D}" srcOrd="0" destOrd="0" presId="urn:microsoft.com/office/officeart/2005/8/layout/process2"/>
    <dgm:cxn modelId="{6E5832C2-5A42-4BE2-B513-D0971C396708}" type="presOf" srcId="{F73D2E95-5B99-4A84-8C2D-8DC41A134309}" destId="{07187D50-9119-4A39-B6D0-DCA6056B2A34}" srcOrd="1" destOrd="0" presId="urn:microsoft.com/office/officeart/2005/8/layout/process2"/>
    <dgm:cxn modelId="{BC05D4BA-6B0F-4D8E-99CF-398AD21FA0BF}" type="presOf" srcId="{BBB5ED5E-0D49-4415-8D13-655E6DF86CFE}" destId="{3811B2A9-48D1-453D-8AB1-B33CCE6B154C}" srcOrd="0" destOrd="0" presId="urn:microsoft.com/office/officeart/2005/8/layout/process2"/>
    <dgm:cxn modelId="{8BFBCC50-2C16-4744-8494-C5F02C2388DA}" type="presParOf" srcId="{27025F71-C36E-431C-87DE-42945283B19D}" destId="{E41C845C-7C29-416A-9BC7-C64D830E81C8}" srcOrd="0" destOrd="0" presId="urn:microsoft.com/office/officeart/2005/8/layout/process2"/>
    <dgm:cxn modelId="{538BE755-E5C2-4AE2-97B8-2954FC108049}" type="presParOf" srcId="{27025F71-C36E-431C-87DE-42945283B19D}" destId="{F1F8727E-ED9B-432E-870B-EE2CFB5B46F6}" srcOrd="1" destOrd="0" presId="urn:microsoft.com/office/officeart/2005/8/layout/process2"/>
    <dgm:cxn modelId="{A71C3C3C-4727-471A-972E-656E6EE5D0D4}" type="presParOf" srcId="{F1F8727E-ED9B-432E-870B-EE2CFB5B46F6}" destId="{07187D50-9119-4A39-B6D0-DCA6056B2A34}" srcOrd="0" destOrd="0" presId="urn:microsoft.com/office/officeart/2005/8/layout/process2"/>
    <dgm:cxn modelId="{9900D954-50D3-40FA-8045-3F3189ADCDBE}" type="presParOf" srcId="{27025F71-C36E-431C-87DE-42945283B19D}" destId="{1F4827A5-0048-4BC3-BD57-82FCC33834A6}" srcOrd="2" destOrd="0" presId="urn:microsoft.com/office/officeart/2005/8/layout/process2"/>
    <dgm:cxn modelId="{FE6C012C-DC14-4B07-B1BF-159EAFB15268}" type="presParOf" srcId="{27025F71-C36E-431C-87DE-42945283B19D}" destId="{3811B2A9-48D1-453D-8AB1-B33CCE6B154C}" srcOrd="3" destOrd="0" presId="urn:microsoft.com/office/officeart/2005/8/layout/process2"/>
    <dgm:cxn modelId="{93A64FA9-D907-47BA-9C2E-D7C751E5BAF7}" type="presParOf" srcId="{3811B2A9-48D1-453D-8AB1-B33CCE6B154C}" destId="{BDCBB3C4-4E4A-4A38-8C9E-79B2D85ED386}" srcOrd="0" destOrd="0" presId="urn:microsoft.com/office/officeart/2005/8/layout/process2"/>
    <dgm:cxn modelId="{28621523-1F32-447F-B6A8-023E63CE61AD}" type="presParOf" srcId="{27025F71-C36E-431C-87DE-42945283B19D}" destId="{ED114E7F-4C6A-4AC3-827D-5C9109259C9F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281CF02-09FA-40F4-95E7-8A9563549BB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536D9F31-76D7-4525-83FF-324F761C53D4}">
      <dgm:prSet phldrT="[Text]" custT="1"/>
      <dgm:spPr/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กลุ่มสาขาอาชีพ</a:t>
          </a:r>
          <a:endParaRPr lang="th-TH" sz="2400" b="1" dirty="0">
            <a:latin typeface="TH SarabunPSK" pitchFamily="34" charset="-34"/>
            <a:cs typeface="TH SarabunPSK" pitchFamily="34" charset="-34"/>
          </a:endParaRPr>
        </a:p>
      </dgm:t>
    </dgm:pt>
    <dgm:pt modelId="{5D6B8DE8-432E-49C3-92D2-FF3BF022D989}" type="parTrans" cxnId="{D6263AE8-6180-4A12-8085-B641EC48F447}">
      <dgm:prSet/>
      <dgm:spPr/>
      <dgm:t>
        <a:bodyPr/>
        <a:lstStyle/>
        <a:p>
          <a:endParaRPr lang="th-TH"/>
        </a:p>
      </dgm:t>
    </dgm:pt>
    <dgm:pt modelId="{F73D2E95-5B99-4A84-8C2D-8DC41A134309}" type="sibTrans" cxnId="{D6263AE8-6180-4A12-8085-B641EC48F447}">
      <dgm:prSet/>
      <dgm:spPr/>
      <dgm:t>
        <a:bodyPr/>
        <a:lstStyle/>
        <a:p>
          <a:endParaRPr lang="th-TH"/>
        </a:p>
      </dgm:t>
    </dgm:pt>
    <dgm:pt modelId="{D0A9A637-8995-4714-A153-1F6505C5E352}">
      <dgm:prSet phldrT="[Text]" custT="1"/>
      <dgm:spPr>
        <a:noFill/>
        <a:ln w="28575">
          <a:solidFill>
            <a:srgbClr val="FF0000"/>
          </a:solidFill>
          <a:prstDash val="dash"/>
        </a:ln>
      </dgm:spPr>
      <dgm:t>
        <a:bodyPr/>
        <a:lstStyle/>
        <a:p>
          <a:r>
            <a:rPr lang="th-TH" sz="2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rPr>
            <a:t>กิจกรรมการฝึกหลัก</a:t>
          </a:r>
          <a:endParaRPr lang="th-TH" sz="2400" b="1" dirty="0">
            <a:solidFill>
              <a:srgbClr val="FF0000"/>
            </a:solidFill>
            <a:latin typeface="TH SarabunPSK" pitchFamily="34" charset="-34"/>
            <a:cs typeface="TH SarabunPSK" pitchFamily="34" charset="-34"/>
          </a:endParaRPr>
        </a:p>
      </dgm:t>
    </dgm:pt>
    <dgm:pt modelId="{F82FCAC1-4792-404C-A6AF-0EB875CA48FE}" type="parTrans" cxnId="{8C6A693E-BBA3-4438-9E24-EC79B240C7C6}">
      <dgm:prSet/>
      <dgm:spPr/>
      <dgm:t>
        <a:bodyPr/>
        <a:lstStyle/>
        <a:p>
          <a:endParaRPr lang="th-TH"/>
        </a:p>
      </dgm:t>
    </dgm:pt>
    <dgm:pt modelId="{BBB5ED5E-0D49-4415-8D13-655E6DF86CFE}" type="sibTrans" cxnId="{8C6A693E-BBA3-4438-9E24-EC79B240C7C6}">
      <dgm:prSet/>
      <dgm:spPr/>
      <dgm:t>
        <a:bodyPr/>
        <a:lstStyle/>
        <a:p>
          <a:endParaRPr lang="th-TH"/>
        </a:p>
      </dgm:t>
    </dgm:pt>
    <dgm:pt modelId="{26A5C1AC-B055-443A-9B24-08D4A9162A11}">
      <dgm:prSet phldrT="[Text]" custT="1"/>
      <dgm:spPr>
        <a:noFill/>
        <a:ln w="28575">
          <a:solidFill>
            <a:srgbClr val="FF0000"/>
          </a:solidFill>
          <a:prstDash val="dash"/>
        </a:ln>
      </dgm:spPr>
      <dgm:t>
        <a:bodyPr/>
        <a:lstStyle/>
        <a:p>
          <a:r>
            <a:rPr lang="th-TH" sz="2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rPr>
            <a:t>ชื่อหลักสูตร</a:t>
          </a:r>
        </a:p>
      </dgm:t>
    </dgm:pt>
    <dgm:pt modelId="{30857556-1CFB-4EA0-9019-47C284AD882A}" type="parTrans" cxnId="{0F0FE014-9C0D-4F9D-9ACE-1A18F06B19A9}">
      <dgm:prSet/>
      <dgm:spPr/>
      <dgm:t>
        <a:bodyPr/>
        <a:lstStyle/>
        <a:p>
          <a:endParaRPr lang="th-TH"/>
        </a:p>
      </dgm:t>
    </dgm:pt>
    <dgm:pt modelId="{FACABEF3-C324-4242-8843-786F08BBB623}" type="sibTrans" cxnId="{0F0FE014-9C0D-4F9D-9ACE-1A18F06B19A9}">
      <dgm:prSet/>
      <dgm:spPr/>
      <dgm:t>
        <a:bodyPr/>
        <a:lstStyle/>
        <a:p>
          <a:endParaRPr lang="th-TH"/>
        </a:p>
      </dgm:t>
    </dgm:pt>
    <dgm:pt modelId="{27025F71-C36E-431C-87DE-42945283B19D}" type="pres">
      <dgm:prSet presAssocID="{B281CF02-09FA-40F4-95E7-8A9563549BB3}" presName="linearFlow" presStyleCnt="0">
        <dgm:presLayoutVars>
          <dgm:resizeHandles val="exact"/>
        </dgm:presLayoutVars>
      </dgm:prSet>
      <dgm:spPr/>
    </dgm:pt>
    <dgm:pt modelId="{E41C845C-7C29-416A-9BC7-C64D830E81C8}" type="pres">
      <dgm:prSet presAssocID="{536D9F31-76D7-4525-83FF-324F761C53D4}" presName="node" presStyleLbl="node1" presStyleIdx="0" presStyleCnt="3" custScaleX="12244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1F8727E-ED9B-432E-870B-EE2CFB5B46F6}" type="pres">
      <dgm:prSet presAssocID="{F73D2E95-5B99-4A84-8C2D-8DC41A134309}" presName="sibTrans" presStyleLbl="sibTrans2D1" presStyleIdx="0" presStyleCnt="2"/>
      <dgm:spPr/>
      <dgm:t>
        <a:bodyPr/>
        <a:lstStyle/>
        <a:p>
          <a:endParaRPr lang="th-TH"/>
        </a:p>
      </dgm:t>
    </dgm:pt>
    <dgm:pt modelId="{07187D50-9119-4A39-B6D0-DCA6056B2A34}" type="pres">
      <dgm:prSet presAssocID="{F73D2E95-5B99-4A84-8C2D-8DC41A134309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1F4827A5-0048-4BC3-BD57-82FCC33834A6}" type="pres">
      <dgm:prSet presAssocID="{D0A9A637-8995-4714-A153-1F6505C5E352}" presName="node" presStyleLbl="node1" presStyleIdx="1" presStyleCnt="3" custScaleX="122449" custScaleY="8691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11B2A9-48D1-453D-8AB1-B33CCE6B154C}" type="pres">
      <dgm:prSet presAssocID="{BBB5ED5E-0D49-4415-8D13-655E6DF86CFE}" presName="sibTrans" presStyleLbl="sibTrans2D1" presStyleIdx="1" presStyleCnt="2"/>
      <dgm:spPr/>
      <dgm:t>
        <a:bodyPr/>
        <a:lstStyle/>
        <a:p>
          <a:endParaRPr lang="th-TH"/>
        </a:p>
      </dgm:t>
    </dgm:pt>
    <dgm:pt modelId="{BDCBB3C4-4E4A-4A38-8C9E-79B2D85ED386}" type="pres">
      <dgm:prSet presAssocID="{BBB5ED5E-0D49-4415-8D13-655E6DF86CFE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ED114E7F-4C6A-4AC3-827D-5C9109259C9F}" type="pres">
      <dgm:prSet presAssocID="{26A5C1AC-B055-443A-9B24-08D4A9162A11}" presName="node" presStyleLbl="node1" presStyleIdx="2" presStyleCnt="3" custScaleX="122449" custScaleY="9126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C6A693E-BBA3-4438-9E24-EC79B240C7C6}" srcId="{B281CF02-09FA-40F4-95E7-8A9563549BB3}" destId="{D0A9A637-8995-4714-A153-1F6505C5E352}" srcOrd="1" destOrd="0" parTransId="{F82FCAC1-4792-404C-A6AF-0EB875CA48FE}" sibTransId="{BBB5ED5E-0D49-4415-8D13-655E6DF86CFE}"/>
    <dgm:cxn modelId="{C14CE047-579E-4634-91CA-0A888FB57748}" type="presOf" srcId="{BBB5ED5E-0D49-4415-8D13-655E6DF86CFE}" destId="{3811B2A9-48D1-453D-8AB1-B33CCE6B154C}" srcOrd="0" destOrd="0" presId="urn:microsoft.com/office/officeart/2005/8/layout/process2"/>
    <dgm:cxn modelId="{D6263AE8-6180-4A12-8085-B641EC48F447}" srcId="{B281CF02-09FA-40F4-95E7-8A9563549BB3}" destId="{536D9F31-76D7-4525-83FF-324F761C53D4}" srcOrd="0" destOrd="0" parTransId="{5D6B8DE8-432E-49C3-92D2-FF3BF022D989}" sibTransId="{F73D2E95-5B99-4A84-8C2D-8DC41A134309}"/>
    <dgm:cxn modelId="{E7307770-5636-48D3-A2EC-F7B85747C2EA}" type="presOf" srcId="{F73D2E95-5B99-4A84-8C2D-8DC41A134309}" destId="{07187D50-9119-4A39-B6D0-DCA6056B2A34}" srcOrd="1" destOrd="0" presId="urn:microsoft.com/office/officeart/2005/8/layout/process2"/>
    <dgm:cxn modelId="{0F0FE014-9C0D-4F9D-9ACE-1A18F06B19A9}" srcId="{B281CF02-09FA-40F4-95E7-8A9563549BB3}" destId="{26A5C1AC-B055-443A-9B24-08D4A9162A11}" srcOrd="2" destOrd="0" parTransId="{30857556-1CFB-4EA0-9019-47C284AD882A}" sibTransId="{FACABEF3-C324-4242-8843-786F08BBB623}"/>
    <dgm:cxn modelId="{0CDAABC5-AC77-41E3-B11C-ADAD67D81CEE}" type="presOf" srcId="{B281CF02-09FA-40F4-95E7-8A9563549BB3}" destId="{27025F71-C36E-431C-87DE-42945283B19D}" srcOrd="0" destOrd="0" presId="urn:microsoft.com/office/officeart/2005/8/layout/process2"/>
    <dgm:cxn modelId="{D5D67CB7-82D3-4979-8AB4-F54E2DA9AA77}" type="presOf" srcId="{BBB5ED5E-0D49-4415-8D13-655E6DF86CFE}" destId="{BDCBB3C4-4E4A-4A38-8C9E-79B2D85ED386}" srcOrd="1" destOrd="0" presId="urn:microsoft.com/office/officeart/2005/8/layout/process2"/>
    <dgm:cxn modelId="{47390CB7-45D7-4C1D-A1F1-1B600F041946}" type="presOf" srcId="{D0A9A637-8995-4714-A153-1F6505C5E352}" destId="{1F4827A5-0048-4BC3-BD57-82FCC33834A6}" srcOrd="0" destOrd="0" presId="urn:microsoft.com/office/officeart/2005/8/layout/process2"/>
    <dgm:cxn modelId="{24569415-0AE3-4AC8-A532-83B63373E6C2}" type="presOf" srcId="{536D9F31-76D7-4525-83FF-324F761C53D4}" destId="{E41C845C-7C29-416A-9BC7-C64D830E81C8}" srcOrd="0" destOrd="0" presId="urn:microsoft.com/office/officeart/2005/8/layout/process2"/>
    <dgm:cxn modelId="{F50C4875-828D-4DA4-9179-9D30B48F7641}" type="presOf" srcId="{26A5C1AC-B055-443A-9B24-08D4A9162A11}" destId="{ED114E7F-4C6A-4AC3-827D-5C9109259C9F}" srcOrd="0" destOrd="0" presId="urn:microsoft.com/office/officeart/2005/8/layout/process2"/>
    <dgm:cxn modelId="{968FA387-BA59-423B-AA90-F98BF0ED931C}" type="presOf" srcId="{F73D2E95-5B99-4A84-8C2D-8DC41A134309}" destId="{F1F8727E-ED9B-432E-870B-EE2CFB5B46F6}" srcOrd="0" destOrd="0" presId="urn:microsoft.com/office/officeart/2005/8/layout/process2"/>
    <dgm:cxn modelId="{0FB07DCB-0C46-4F24-B2C3-E1A76BB1E3D4}" type="presParOf" srcId="{27025F71-C36E-431C-87DE-42945283B19D}" destId="{E41C845C-7C29-416A-9BC7-C64D830E81C8}" srcOrd="0" destOrd="0" presId="urn:microsoft.com/office/officeart/2005/8/layout/process2"/>
    <dgm:cxn modelId="{E2ADEEAF-8E37-4B5B-924D-1CA66C16DD6B}" type="presParOf" srcId="{27025F71-C36E-431C-87DE-42945283B19D}" destId="{F1F8727E-ED9B-432E-870B-EE2CFB5B46F6}" srcOrd="1" destOrd="0" presId="urn:microsoft.com/office/officeart/2005/8/layout/process2"/>
    <dgm:cxn modelId="{7C9D9C4C-8D42-429E-BFD3-58BE75C01484}" type="presParOf" srcId="{F1F8727E-ED9B-432E-870B-EE2CFB5B46F6}" destId="{07187D50-9119-4A39-B6D0-DCA6056B2A34}" srcOrd="0" destOrd="0" presId="urn:microsoft.com/office/officeart/2005/8/layout/process2"/>
    <dgm:cxn modelId="{C1051A3F-CA2B-41BB-9771-C2E31AB98F6C}" type="presParOf" srcId="{27025F71-C36E-431C-87DE-42945283B19D}" destId="{1F4827A5-0048-4BC3-BD57-82FCC33834A6}" srcOrd="2" destOrd="0" presId="urn:microsoft.com/office/officeart/2005/8/layout/process2"/>
    <dgm:cxn modelId="{97A3A9D3-3511-4BFF-B39A-344821D172D5}" type="presParOf" srcId="{27025F71-C36E-431C-87DE-42945283B19D}" destId="{3811B2A9-48D1-453D-8AB1-B33CCE6B154C}" srcOrd="3" destOrd="0" presId="urn:microsoft.com/office/officeart/2005/8/layout/process2"/>
    <dgm:cxn modelId="{C87C4AD5-4B2D-4ADE-B90E-29E71FB26362}" type="presParOf" srcId="{3811B2A9-48D1-453D-8AB1-B33CCE6B154C}" destId="{BDCBB3C4-4E4A-4A38-8C9E-79B2D85ED386}" srcOrd="0" destOrd="0" presId="urn:microsoft.com/office/officeart/2005/8/layout/process2"/>
    <dgm:cxn modelId="{307FCC6B-63F6-47E3-98F4-20DAFDEED496}" type="presParOf" srcId="{27025F71-C36E-431C-87DE-42945283B19D}" destId="{ED114E7F-4C6A-4AC3-827D-5C9109259C9F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4021505" y="9721332"/>
            <a:ext cx="3076142" cy="511648"/>
          </a:xfrm>
          <a:prstGeom prst="rect">
            <a:avLst/>
          </a:prstGeom>
        </p:spPr>
        <p:txBody>
          <a:bodyPr vert="horz" lIns="94641" tIns="47321" rIns="94641" bIns="47321" rtlCol="0" anchor="b"/>
          <a:lstStyle>
            <a:lvl1pPr algn="r" defTabSz="9463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8AED308-C7D7-4185-BB62-8D360536606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"/>
          </p:nvPr>
        </p:nvSpPr>
        <p:spPr>
          <a:xfrm>
            <a:off x="4021505" y="0"/>
            <a:ext cx="3076142" cy="511649"/>
          </a:xfrm>
          <a:prstGeom prst="rect">
            <a:avLst/>
          </a:prstGeom>
        </p:spPr>
        <p:txBody>
          <a:bodyPr vert="horz" lIns="94641" tIns="47321" rIns="94641" bIns="47321" rtlCol="0"/>
          <a:lstStyle>
            <a:lvl1pPr algn="r" defTabSz="9463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102490-9B7D-4BC7-A077-E8E697AFBF0E}" type="datetimeFigureOut">
              <a:rPr lang="th-TH"/>
              <a:pPr>
                <a:defRPr/>
              </a:pPr>
              <a:t>18/09/58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48021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3076142" cy="511649"/>
          </a:xfrm>
          <a:prstGeom prst="rect">
            <a:avLst/>
          </a:prstGeom>
        </p:spPr>
        <p:txBody>
          <a:bodyPr vert="horz" lIns="94641" tIns="47321" rIns="94641" bIns="47321" rtlCol="0"/>
          <a:lstStyle>
            <a:lvl1pPr algn="l" defTabSz="9463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505" y="0"/>
            <a:ext cx="3076142" cy="511649"/>
          </a:xfrm>
          <a:prstGeom prst="rect">
            <a:avLst/>
          </a:prstGeom>
        </p:spPr>
        <p:txBody>
          <a:bodyPr vert="horz" lIns="94641" tIns="47321" rIns="94641" bIns="47321" rtlCol="0"/>
          <a:lstStyle>
            <a:lvl1pPr algn="r" defTabSz="9463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6D12B5E-3E2C-435F-8403-B8E6FB2CEFA0}" type="datetimeFigureOut">
              <a:rPr lang="th-TH"/>
              <a:pPr>
                <a:defRPr/>
              </a:pPr>
              <a:t>18/09/58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766763"/>
            <a:ext cx="554355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41" tIns="47321" rIns="94641" bIns="47321" rtlCol="0" anchor="ctr"/>
          <a:lstStyle/>
          <a:p>
            <a:pPr lvl="0"/>
            <a:endParaRPr lang="th-TH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606" y="4861482"/>
            <a:ext cx="5682089" cy="4604841"/>
          </a:xfrm>
          <a:prstGeom prst="rect">
            <a:avLst/>
          </a:prstGeom>
        </p:spPr>
        <p:txBody>
          <a:bodyPr vert="horz" lIns="94641" tIns="47321" rIns="94641" bIns="47321" rtlCol="0"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th-TH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721332"/>
            <a:ext cx="3076142" cy="511648"/>
          </a:xfrm>
          <a:prstGeom prst="rect">
            <a:avLst/>
          </a:prstGeom>
        </p:spPr>
        <p:txBody>
          <a:bodyPr vert="horz" lIns="94641" tIns="47321" rIns="94641" bIns="47321" rtlCol="0" anchor="b"/>
          <a:lstStyle>
            <a:lvl1pPr algn="l" defTabSz="9463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505" y="9721332"/>
            <a:ext cx="3076142" cy="511648"/>
          </a:xfrm>
          <a:prstGeom prst="rect">
            <a:avLst/>
          </a:prstGeom>
        </p:spPr>
        <p:txBody>
          <a:bodyPr vert="horz" lIns="94641" tIns="47321" rIns="94641" bIns="47321" rtlCol="0" anchor="b"/>
          <a:lstStyle>
            <a:lvl1pPr algn="r" defTabSz="94630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3553DC9-83E0-45D2-B810-7B2782CF68E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77279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5613" algn="l" defTabSz="912813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0013" algn="l" defTabSz="912813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7213" algn="l" defTabSz="912813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553DC9-83E0-45D2-B810-7B2782CF68E6}" type="slidenum">
              <a:rPr lang="th-TH" smtClean="0"/>
              <a:pPr>
                <a:defRPr/>
              </a:pPr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26559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9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FCF7DB-45BE-4BDB-8408-F8F95432FF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394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1A8CF0C-E55C-498C-A59A-2D686BA08C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747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4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BCD591-8272-40C5-8F36-1B5913DB69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749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20A8BD-84D5-411A-9A26-090E9CDB54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537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5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FAA45D4-964F-4244-ACA4-CAC7FE3AC5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790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9E6C7CE-CC55-4BDA-977E-1A14CDE7CE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78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CEB429C-07E5-49EF-8725-CF5232D2CA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622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49"/>
            <a:ext cx="3259006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8774E93-41FD-451A-99D8-B1FC1F8E19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7147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300"/>
            </a:lvl3pPr>
            <a:lvl4pPr marL="1371445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100"/>
            </a:lvl3pPr>
            <a:lvl4pPr marL="1371445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CED5EF0-48A8-4E07-A045-1FB04AF0D43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5355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524A514-5268-4C4A-8373-318C4726210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429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7B9201-518F-4B1A-B2E7-9ADCCB3C0B9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06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58750"/>
            <a:ext cx="8509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883650" y="6338888"/>
            <a:ext cx="8255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8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 bwMode="white">
          <a:xfrm>
            <a:off x="0" y="5971032"/>
            <a:ext cx="9906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-9906" y="6053328"/>
            <a:ext cx="2436876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2555748" y="6044184"/>
            <a:ext cx="73502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2559050" y="4038600"/>
            <a:ext cx="701675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559050" y="6050037"/>
            <a:ext cx="72644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แทนวันที่ 27"/>
          <p:cNvSpPr>
            <a:spLocks noGrp="1"/>
          </p:cNvSpPr>
          <p:nvPr>
            <p:ph type="dt" sz="half" idx="10"/>
          </p:nvPr>
        </p:nvSpPr>
        <p:spPr>
          <a:xfrm>
            <a:off x="82550" y="6068699"/>
            <a:ext cx="222885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7" name="ตัวแทนท้ายกระดาษ 16"/>
          <p:cNvSpPr>
            <a:spLocks noGrp="1"/>
          </p:cNvSpPr>
          <p:nvPr>
            <p:ph type="ftr" sz="quarter" idx="11"/>
          </p:nvPr>
        </p:nvSpPr>
        <p:spPr>
          <a:xfrm>
            <a:off x="2259176" y="236539"/>
            <a:ext cx="635635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9" name="ตัวแทนหมายเลขภาพนิ่ง 28"/>
          <p:cNvSpPr>
            <a:spLocks noGrp="1"/>
          </p:cNvSpPr>
          <p:nvPr>
            <p:ph type="sldNum" sz="quarter" idx="12"/>
          </p:nvPr>
        </p:nvSpPr>
        <p:spPr>
          <a:xfrm>
            <a:off x="8667750" y="228600"/>
            <a:ext cx="90805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3702" y="228600"/>
            <a:ext cx="8832850" cy="9906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8" name="ตัวแทนเนื้อหา 7"/>
          <p:cNvSpPr>
            <a:spLocks noGrp="1"/>
          </p:cNvSpPr>
          <p:nvPr>
            <p:ph sz="quarter" idx="1"/>
          </p:nvPr>
        </p:nvSpPr>
        <p:spPr>
          <a:xfrm>
            <a:off x="663702" y="1600200"/>
            <a:ext cx="8832850" cy="44958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485900" y="2743200"/>
            <a:ext cx="7716706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สี่เหลี่ยมผืนผ้า 6"/>
          <p:cNvSpPr/>
          <p:nvPr/>
        </p:nvSpPr>
        <p:spPr bwMode="white">
          <a:xfrm>
            <a:off x="0" y="1524000"/>
            <a:ext cx="9906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1600200"/>
            <a:ext cx="140335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485900" y="1600200"/>
            <a:ext cx="84201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85900" y="1600200"/>
            <a:ext cx="8255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2" name="ตัวแทนวันที่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3" name="ตัวแทนหมายเลขภาพนิ่ง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40335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14" name="ตัวแทนท้ายกระดาษ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ตัวแทนเนื้อหา 8"/>
          <p:cNvSpPr>
            <a:spLocks noGrp="1"/>
          </p:cNvSpPr>
          <p:nvPr>
            <p:ph sz="quarter" idx="1"/>
          </p:nvPr>
        </p:nvSpPr>
        <p:spPr>
          <a:xfrm>
            <a:off x="660400" y="1589567"/>
            <a:ext cx="421005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แทนเนื้อหา 10"/>
          <p:cNvSpPr>
            <a:spLocks noGrp="1"/>
          </p:cNvSpPr>
          <p:nvPr>
            <p:ph sz="quarter" idx="2"/>
          </p:nvPr>
        </p:nvSpPr>
        <p:spPr>
          <a:xfrm>
            <a:off x="5248643" y="1589567"/>
            <a:ext cx="421005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8" name="ตัวแทนวันที่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th-TH"/>
          </a:p>
        </p:txBody>
      </p:sp>
      <p:sp>
        <p:nvSpPr>
          <p:cNvPr id="10" name="ตัวแทนหมายเลขภาพนิ่ง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12" name="ตัวแทนท้ายกระดาษ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th-TH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7850" y="273050"/>
            <a:ext cx="883285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1" name="ตัวแทนเนื้อหา 10"/>
          <p:cNvSpPr>
            <a:spLocks noGrp="1"/>
          </p:cNvSpPr>
          <p:nvPr>
            <p:ph sz="quarter" idx="2"/>
          </p:nvPr>
        </p:nvSpPr>
        <p:spPr>
          <a:xfrm>
            <a:off x="660400" y="2438400"/>
            <a:ext cx="4210050" cy="35814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แทนเนื้อหา 12"/>
          <p:cNvSpPr>
            <a:spLocks noGrp="1"/>
          </p:cNvSpPr>
          <p:nvPr>
            <p:ph sz="quarter" idx="4"/>
          </p:nvPr>
        </p:nvSpPr>
        <p:spPr>
          <a:xfrm>
            <a:off x="5200650" y="2438400"/>
            <a:ext cx="4210050" cy="35814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แทนวันที่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th-TH"/>
          </a:p>
        </p:txBody>
      </p:sp>
      <p:sp>
        <p:nvSpPr>
          <p:cNvPr id="12" name="ตัวแทนหมายเลขภาพนิ่ง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14" name="ตัวแทนท้ายกระดาษ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th-TH"/>
          </a:p>
        </p:txBody>
      </p:sp>
      <p:sp>
        <p:nvSpPr>
          <p:cNvPr id="16" name="ตัวแทนข้อความ 15"/>
          <p:cNvSpPr>
            <a:spLocks noGrp="1"/>
          </p:cNvSpPr>
          <p:nvPr>
            <p:ph type="body" sz="quarter" idx="1"/>
          </p:nvPr>
        </p:nvSpPr>
        <p:spPr>
          <a:xfrm>
            <a:off x="660400" y="1752600"/>
            <a:ext cx="421005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5" name="ตัวแทนข้อความ 14"/>
          <p:cNvSpPr>
            <a:spLocks noGrp="1"/>
          </p:cNvSpPr>
          <p:nvPr>
            <p:ph type="body" sz="quarter" idx="3"/>
          </p:nvPr>
        </p:nvSpPr>
        <p:spPr>
          <a:xfrm>
            <a:off x="5200650" y="1752600"/>
            <a:ext cx="421005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7785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0400" y="273050"/>
            <a:ext cx="87503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660400" y="1752600"/>
            <a:ext cx="173355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9" name="ตัวแทนเนื้อหา 8"/>
          <p:cNvSpPr>
            <a:spLocks noGrp="1"/>
          </p:cNvSpPr>
          <p:nvPr>
            <p:ph sz="quarter" idx="1"/>
          </p:nvPr>
        </p:nvSpPr>
        <p:spPr>
          <a:xfrm>
            <a:off x="2559050" y="1752600"/>
            <a:ext cx="6934200" cy="44196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33550" y="5486400"/>
            <a:ext cx="79248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สี่เหลี่ยมผืนผ้า 7"/>
          <p:cNvSpPr/>
          <p:nvPr/>
        </p:nvSpPr>
        <p:spPr bwMode="white">
          <a:xfrm>
            <a:off x="-9906" y="4572000"/>
            <a:ext cx="9906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-9906" y="4663440"/>
            <a:ext cx="158496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674114" y="4654296"/>
            <a:ext cx="8231886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33550" y="4648200"/>
            <a:ext cx="79248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white">
          <a:xfrm>
            <a:off x="1568450" y="0"/>
            <a:ext cx="108966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ตัวแทนวันที่ 11"/>
          <p:cNvSpPr>
            <a:spLocks noGrp="1"/>
          </p:cNvSpPr>
          <p:nvPr>
            <p:ph type="dt" sz="half" idx="10"/>
          </p:nvPr>
        </p:nvSpPr>
        <p:spPr>
          <a:xfrm>
            <a:off x="6769100" y="6248401"/>
            <a:ext cx="2889250" cy="365125"/>
          </a:xfrm>
        </p:spPr>
        <p:txBody>
          <a:bodyPr rtlCol="0"/>
          <a:lstStyle/>
          <a:p>
            <a:pPr>
              <a:defRPr/>
            </a:pPr>
            <a:endParaRPr lang="th-TH"/>
          </a:p>
        </p:txBody>
      </p:sp>
      <p:sp>
        <p:nvSpPr>
          <p:cNvPr id="13" name="ตัวแทนหมายเลขภาพนิ่ง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568450" cy="663578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14" name="ตัวแทนท้ายกระดาษ 13"/>
          <p:cNvSpPr>
            <a:spLocks noGrp="1"/>
          </p:cNvSpPr>
          <p:nvPr>
            <p:ph type="ftr" sz="quarter" idx="12"/>
          </p:nvPr>
        </p:nvSpPr>
        <p:spPr>
          <a:xfrm>
            <a:off x="1733550" y="6248207"/>
            <a:ext cx="4953000" cy="365125"/>
          </a:xfrm>
        </p:spPr>
        <p:txBody>
          <a:bodyPr rtlCol="0"/>
          <a:lstStyle/>
          <a:p>
            <a:pPr>
              <a:defRPr/>
            </a:pP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690624" y="0"/>
            <a:ext cx="8215376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7099300" y="609601"/>
            <a:ext cx="2228850" cy="5516563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95300" y="609600"/>
            <a:ext cx="6026150" cy="5516564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7099300" y="6248403"/>
            <a:ext cx="2393950" cy="365125"/>
          </a:xfrm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95302" y="6248208"/>
            <a:ext cx="6037940" cy="365125"/>
          </a:xfrm>
        </p:spPr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 bwMode="white">
          <a:xfrm>
            <a:off x="6604345" y="0"/>
            <a:ext cx="34671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653875" y="609600"/>
            <a:ext cx="24765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653875" y="0"/>
            <a:ext cx="24765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 rot="5400000">
            <a:off x="6511000" y="134276"/>
            <a:ext cx="533400" cy="264849"/>
          </a:xfrm>
        </p:spPr>
        <p:txBody>
          <a:bodyPr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58750"/>
            <a:ext cx="8509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883650" y="6338888"/>
            <a:ext cx="8255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>
              <a:defRPr/>
            </a:pPr>
            <a:fld id="{ED0B9730-EB4C-4423-AB0E-53DB8B4D63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5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6" descr="logo-Dsd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58750"/>
            <a:ext cx="8509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0"/>
          </p:nvPr>
        </p:nvSpPr>
        <p:spPr>
          <a:xfrm>
            <a:off x="8883650" y="6338888"/>
            <a:ext cx="825500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04617B">
                    <a:shade val="90000"/>
                  </a:srgb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defRPr/>
            </a:pPr>
            <a:fld id="{137A4ACD-ED1B-456E-8175-421B17A2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87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l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ct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29" tIns="45715" rIns="91429" bIns="45715" rtlCol="0" anchor="ctr"/>
          <a:lstStyle>
            <a:lvl1pPr algn="r" defTabSz="914296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85220D8-8C5C-4757-9E4E-26990158CA9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015" r:id="rId10"/>
    <p:sldLayoutId id="2147484016" r:id="rId11"/>
    <p:sldLayoutId id="2147484017" r:id="rId12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148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296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445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592" algn="ctr" rtl="0" fontAlgn="base">
        <a:spcBef>
          <a:spcPct val="0"/>
        </a:spcBef>
        <a:spcAft>
          <a:spcPct val="0"/>
        </a:spcAft>
        <a:defRPr sz="43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5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ตัวแทนชื่อเรื่อง 21"/>
          <p:cNvSpPr>
            <a:spLocks noGrp="1"/>
          </p:cNvSpPr>
          <p:nvPr>
            <p:ph type="title"/>
          </p:nvPr>
        </p:nvSpPr>
        <p:spPr>
          <a:xfrm>
            <a:off x="660400" y="228600"/>
            <a:ext cx="883285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แทนข้อความ 12"/>
          <p:cNvSpPr>
            <a:spLocks noGrp="1"/>
          </p:cNvSpPr>
          <p:nvPr>
            <p:ph type="body" idx="1"/>
          </p:nvPr>
        </p:nvSpPr>
        <p:spPr>
          <a:xfrm>
            <a:off x="663702" y="1600200"/>
            <a:ext cx="883285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แทนวันที่ 13"/>
          <p:cNvSpPr>
            <a:spLocks noGrp="1"/>
          </p:cNvSpPr>
          <p:nvPr>
            <p:ph type="dt" sz="half" idx="2"/>
          </p:nvPr>
        </p:nvSpPr>
        <p:spPr>
          <a:xfrm>
            <a:off x="6604000" y="6248401"/>
            <a:ext cx="288925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660401" y="6248207"/>
            <a:ext cx="5872840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 bwMode="white">
          <a:xfrm>
            <a:off x="0" y="1234440"/>
            <a:ext cx="9906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1280160"/>
            <a:ext cx="57785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39762" y="1280160"/>
            <a:ext cx="9266238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ตัวแทน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7785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2" r:id="rId1"/>
    <p:sldLayoutId id="2147484023" r:id="rId2"/>
    <p:sldLayoutId id="2147484024" r:id="rId3"/>
    <p:sldLayoutId id="2147484025" r:id="rId4"/>
    <p:sldLayoutId id="2147484026" r:id="rId5"/>
    <p:sldLayoutId id="2147484027" r:id="rId6"/>
    <p:sldLayoutId id="2147484028" r:id="rId7"/>
    <p:sldLayoutId id="2147484029" r:id="rId8"/>
    <p:sldLayoutId id="2147484030" r:id="rId9"/>
    <p:sldLayoutId id="2147484031" r:id="rId10"/>
    <p:sldLayoutId id="2147484032" r:id="rId11"/>
    <p:sldLayoutId id="2147484033" r:id="rId12"/>
    <p:sldLayoutId id="2147484034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7"/>
          <p:cNvSpPr txBox="1">
            <a:spLocks noChangeArrowheads="1"/>
          </p:cNvSpPr>
          <p:nvPr/>
        </p:nvSpPr>
        <p:spPr bwMode="auto">
          <a:xfrm>
            <a:off x="153864" y="336972"/>
            <a:ext cx="95773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sz="40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การเข้าถึงข้อมูลระบบสารสนเทศของกรมพัฒนาฝีมือแรงงาน</a:t>
            </a:r>
          </a:p>
          <a:p>
            <a:pPr algn="ctr" eaLnBrk="1" hangingPunct="1"/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(การ</a:t>
            </a:r>
            <a:r>
              <a:rPr lang="th-TH" sz="4000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ใช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งานระบบ</a:t>
            </a:r>
            <a:r>
              <a:rPr lang="th-TH" sz="4000" b="1" dirty="0" err="1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คลังข</a:t>
            </a:r>
            <a:r>
              <a:rPr lang="th-TH" sz="40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</a:t>
            </a:r>
            <a:r>
              <a:rPr lang="th-TH" sz="4000" b="1" dirty="0" err="1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อมู</a:t>
            </a:r>
            <a:r>
              <a:rPr lang="th-TH" sz="40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ลการ</a:t>
            </a:r>
            <a:r>
              <a:rPr lang="th-TH" sz="4000" b="1" dirty="0" err="1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พัฒนาฝ</a:t>
            </a:r>
            <a:r>
              <a:rPr lang="th-TH" sz="40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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มือแรงงาน) </a:t>
            </a:r>
          </a:p>
        </p:txBody>
      </p:sp>
      <p:sp>
        <p:nvSpPr>
          <p:cNvPr id="20485" name="Text Box 8"/>
          <p:cNvSpPr txBox="1">
            <a:spLocks noChangeArrowheads="1"/>
          </p:cNvSpPr>
          <p:nvPr/>
        </p:nvSpPr>
        <p:spPr bwMode="auto">
          <a:xfrm>
            <a:off x="2072680" y="5397023"/>
            <a:ext cx="73485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r" eaLnBrk="1" hangingPunct="1"/>
            <a:r>
              <a:rPr lang="th-TH" sz="24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โดย...ศูนย์เทคโนโลยีสารสนเทศ</a:t>
            </a:r>
          </a:p>
          <a:p>
            <a:pPr algn="r" eaLnBrk="1" hangingPunct="1"/>
            <a:r>
              <a:rPr lang="th-TH" sz="24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กองแผนงานและสารสนเทศ </a:t>
            </a:r>
          </a:p>
          <a:p>
            <a:pPr algn="r" eaLnBrk="1" hangingPunct="1"/>
            <a:r>
              <a:rPr lang="th-TH" sz="24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9239250" y="6325869"/>
            <a:ext cx="469900" cy="5321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29" tIns="45715" rIns="91429" bIns="45715" rtlCol="0" anchor="ctr"/>
          <a:lstStyle>
            <a:defPPr>
              <a:defRPr lang="th-TH"/>
            </a:defPPr>
            <a:lvl1pPr algn="r" defTabSz="914296" fontAlgn="auto">
              <a:spcBef>
                <a:spcPts val="0"/>
              </a:spcBef>
              <a:spcAft>
                <a:spcPts val="0"/>
              </a:spcAft>
              <a:defRPr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fld id="{8AD50515-81CD-4215-91A4-2FE2905548FA}" type="slidenum">
              <a:rPr lang="en-US"/>
              <a:pPr/>
              <a:t>1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580" y="1776926"/>
            <a:ext cx="7560840" cy="33041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2</a:t>
            </a:fld>
            <a:endParaRPr lang="th-TH" dirty="0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276182" y="560874"/>
            <a:ext cx="79532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ข้อมูลจากระบบ</a:t>
            </a:r>
            <a:r>
              <a:rPr lang="en-US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Data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Warehouse 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นำไปใช้อะไรบ้าง </a:t>
            </a:r>
            <a:r>
              <a:rPr lang="en-US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?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40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24"/>
          <p:cNvSpPr txBox="1">
            <a:spLocks noChangeArrowheads="1"/>
          </p:cNvSpPr>
          <p:nvPr/>
        </p:nvSpPr>
        <p:spPr bwMode="auto">
          <a:xfrm>
            <a:off x="1784648" y="1916832"/>
            <a:ext cx="7089159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defTabSz="914296" fontAlgn="auto"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4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รายงานผลการดำเนินงานต่างๆ</a:t>
            </a:r>
          </a:p>
          <a:p>
            <a:pPr marL="457200" indent="-457200" defTabSz="914296" fontAlgn="auto"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4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ตรวจสอบผลการดำเนินงานตามแผน</a:t>
            </a:r>
          </a:p>
          <a:p>
            <a:pPr marL="457200" indent="-457200" defTabSz="914296" fontAlgn="auto"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4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วิเคราะห์ผลเพื่อพัฒนาและปรับปรุง</a:t>
            </a:r>
          </a:p>
        </p:txBody>
      </p:sp>
    </p:spTree>
    <p:extLst>
      <p:ext uri="{BB962C8B-B14F-4D97-AF65-F5344CB8AC3E}">
        <p14:creationId xmlns:p14="http://schemas.microsoft.com/office/powerpoint/2010/main" val="59149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9057456" y="6453336"/>
            <a:ext cx="825500" cy="365125"/>
          </a:xfrm>
        </p:spPr>
        <p:txBody>
          <a:bodyPr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3</a:t>
            </a:fld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808261"/>
              </p:ext>
            </p:extLst>
          </p:nvPr>
        </p:nvGraphicFramePr>
        <p:xfrm>
          <a:off x="103064" y="1196752"/>
          <a:ext cx="9721080" cy="525902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3768"/>
                <a:gridCol w="5832043"/>
                <a:gridCol w="1023272"/>
                <a:gridCol w="2411997"/>
              </a:tblGrid>
              <a:tr h="44061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ลำดับ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รอบรายงาน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หน่วยงานที่ต้องรายงาน</a:t>
                      </a:r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รายงานความมั่นคง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ทุกสัปดาห์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สำนักตรวจและประเมินผล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รายงานความมั่นคง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สำนักตรวจและประเมินผล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900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รายงานผลการดำเนินงานตามแผนปฏิบัติการระยะ 1 เดือน 3เดือน 6เดือน และ 1ปี(</a:t>
                      </a:r>
                      <a:r>
                        <a:rPr lang="en-US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Road Map)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สำนักตรวจและประเมินผล</a:t>
                      </a:r>
                      <a:endParaRPr lang="th-TH" sz="1800" u="none" strike="noStrike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รายงานผลตามแผนปฏิบัติราชการระยะ 1 ปี ราย</a:t>
                      </a:r>
                      <a:r>
                        <a:rPr lang="th-TH" sz="18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ไตรมาส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</a:t>
                      </a:r>
                      <a:r>
                        <a:rPr lang="th-TH" sz="18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ไตรมาส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สำนักตรวจและประเมินผล</a:t>
                      </a:r>
                      <a:endParaRPr lang="th-TH" sz="1800" u="none" strike="noStrike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รายงานผลการดำเนินงานจังหวัดชายแดนภาคใต้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สำนักนโยบายและยุทธศาสตร์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รายงานผลการดำเนินงานด้าน</a:t>
                      </a:r>
                      <a:r>
                        <a:rPr lang="th-TH" sz="18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ยาเสพติด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สำนักนโยบายและยุทธศาสตร์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รายงานนโยบายรัฐบาลและรัฐมนตรี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สำนักตรวจและประเมินผล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86988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รายงานข้อมูลสำคัญผู้บริหาร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สำนักตรวจและประเมินผล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</a:tr>
              <a:tr h="25322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รายงานผลการดำเนินงานและการใช้จ่ายงบประมาณ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สำนักตรวจและประเมินผล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รายงานตามข้อสั่งการ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 2 สัปดาห์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สำนักเศรษฐกิจการแรงงาน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รายงานผลการดำเนินงานตามแผนปกติของสำนักงบประมาณ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สำนักงบประมาณ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รายงานผลการดำเนินงานตามแผน</a:t>
                      </a:r>
                      <a:r>
                        <a:rPr lang="th-TH" sz="18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บูรณา</a:t>
                      </a:r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การของสำนักงบประมาณ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สำนักงบประมาณ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รายงานเป้าหมายการให้บริการกระทรวงฯของสำนักงบประมาณ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สำนักงบประมาณ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รายงานสถานการณ์แรงงาน ราย</a:t>
                      </a:r>
                      <a:r>
                        <a:rPr lang="th-TH" sz="1800" u="none" strike="noStrike" dirty="0" err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ไตรมาส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ทุกไตรมาส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สำนักเศรษฐกิจการแรงงาน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รายงานสถานการณ์แรงงาน รายปี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ทุกปี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สำนักเศรษฐกิจการแรงงาน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ข้อมูลสถิติประจำปีงบประมาณ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ทุกปี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สำนักเศรษฐกิจการแรงงาน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  <a:tr h="23634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รายงานผลการดำเนินงานเข้าวาระที่ประชุมกรมฯ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ทุกเดือน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สำนักงานเลขานุการกรมฯ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1" marR="8441" marT="8441" marB="0" anchor="b"/>
                </a:tc>
              </a:tr>
            </a:tbl>
          </a:graphicData>
        </a:graphic>
      </p:graphicFrame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2144688" y="692695"/>
            <a:ext cx="64087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ตารางแสดงรายงานที่ต้องจัดทำโดยฝ่ายสถิติและประเมินผล กองแผนงานฯ</a:t>
            </a:r>
          </a:p>
        </p:txBody>
      </p:sp>
      <p:sp>
        <p:nvSpPr>
          <p:cNvPr id="7" name="TextBox 24"/>
          <p:cNvSpPr txBox="1">
            <a:spLocks noChangeArrowheads="1"/>
          </p:cNvSpPr>
          <p:nvPr/>
        </p:nvSpPr>
        <p:spPr bwMode="auto">
          <a:xfrm flipH="1">
            <a:off x="6465168" y="35913"/>
            <a:ext cx="3384376" cy="461665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รายงานผลการ</a:t>
            </a:r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ดำเนินงาน</a:t>
            </a:r>
            <a:endParaRPr lang="th-TH" sz="2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ight Brace 2"/>
          <p:cNvSpPr/>
          <p:nvPr/>
        </p:nvSpPr>
        <p:spPr>
          <a:xfrm flipH="1">
            <a:off x="6033120" y="1700808"/>
            <a:ext cx="432048" cy="2736304"/>
          </a:xfrm>
          <a:prstGeom prst="righ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24"/>
          <p:cNvSpPr txBox="1">
            <a:spLocks noChangeArrowheads="1"/>
          </p:cNvSpPr>
          <p:nvPr/>
        </p:nvSpPr>
        <p:spPr bwMode="auto">
          <a:xfrm>
            <a:off x="5097016" y="2838127"/>
            <a:ext cx="864096" cy="46166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สป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.รง.</a:t>
            </a:r>
          </a:p>
        </p:txBody>
      </p:sp>
      <p:sp>
        <p:nvSpPr>
          <p:cNvPr id="9" name="Right Brace 8"/>
          <p:cNvSpPr/>
          <p:nvPr/>
        </p:nvSpPr>
        <p:spPr>
          <a:xfrm flipH="1">
            <a:off x="6033120" y="5373216"/>
            <a:ext cx="432048" cy="864096"/>
          </a:xfrm>
          <a:prstGeom prst="righ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24"/>
          <p:cNvSpPr txBox="1">
            <a:spLocks noChangeArrowheads="1"/>
          </p:cNvSpPr>
          <p:nvPr/>
        </p:nvSpPr>
        <p:spPr bwMode="auto">
          <a:xfrm>
            <a:off x="5097016" y="5574431"/>
            <a:ext cx="864096" cy="46166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สป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.รง.</a:t>
            </a:r>
          </a:p>
        </p:txBody>
      </p:sp>
    </p:spTree>
    <p:extLst>
      <p:ext uri="{BB962C8B-B14F-4D97-AF65-F5344CB8AC3E}">
        <p14:creationId xmlns:p14="http://schemas.microsoft.com/office/powerpoint/2010/main" val="105488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aaa\0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" r="1388"/>
          <a:stretch/>
        </p:blipFill>
        <p:spPr bwMode="auto">
          <a:xfrm>
            <a:off x="82465" y="1700808"/>
            <a:ext cx="4798527" cy="353708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esktop\aaa\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737" y="1700808"/>
            <a:ext cx="4863807" cy="353708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24"/>
          <p:cNvSpPr txBox="1">
            <a:spLocks noChangeArrowheads="1"/>
          </p:cNvSpPr>
          <p:nvPr/>
        </p:nvSpPr>
        <p:spPr bwMode="auto">
          <a:xfrm>
            <a:off x="2218465" y="674192"/>
            <a:ext cx="52565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ตัวอย่าง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-</a:t>
            </a:r>
            <a:endParaRPr lang="th-TH" sz="24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รายงานผลการดำเนินงานเข้าวาระการประชุมกรมฯ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56456" y="3068960"/>
            <a:ext cx="2926319" cy="2168932"/>
          </a:xfrm>
          <a:prstGeom prst="wedgeRoundRectCallout">
            <a:avLst>
              <a:gd name="adj1" fmla="val -6945"/>
              <a:gd name="adj2" fmla="val 73207"/>
              <a:gd name="adj3" fmla="val 16667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24"/>
          <p:cNvSpPr txBox="1">
            <a:spLocks noChangeArrowheads="1"/>
          </p:cNvSpPr>
          <p:nvPr/>
        </p:nvSpPr>
        <p:spPr bwMode="auto">
          <a:xfrm>
            <a:off x="1354369" y="5517232"/>
            <a:ext cx="23042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จำแนกตามผลผลิต/โครงการ</a:t>
            </a:r>
          </a:p>
        </p:txBody>
      </p:sp>
      <p:sp>
        <p:nvSpPr>
          <p:cNvPr id="11" name="TextBox 24"/>
          <p:cNvSpPr txBox="1">
            <a:spLocks noChangeArrowheads="1"/>
          </p:cNvSpPr>
          <p:nvPr/>
        </p:nvSpPr>
        <p:spPr bwMode="auto">
          <a:xfrm flipH="1">
            <a:off x="6393160" y="35913"/>
            <a:ext cx="3473194" cy="461665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รายงานผลการดำเนินงาน(ต่อ)</a:t>
            </a: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9057456" y="6453336"/>
            <a:ext cx="825500" cy="365125"/>
          </a:xfrm>
        </p:spPr>
        <p:txBody>
          <a:bodyPr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4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9346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4" name="TextBox 24"/>
          <p:cNvSpPr txBox="1">
            <a:spLocks noChangeArrowheads="1"/>
          </p:cNvSpPr>
          <p:nvPr/>
        </p:nvSpPr>
        <p:spPr bwMode="auto">
          <a:xfrm>
            <a:off x="2382780" y="595300"/>
            <a:ext cx="52565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ตัวอย่าง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 -</a:t>
            </a:r>
            <a:endParaRPr lang="th-TH" sz="24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รายงานข้อมูลสถิติประจำปี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2556</a:t>
            </a:r>
            <a:endParaRPr lang="th-TH" sz="2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7" y="1628800"/>
            <a:ext cx="8668831" cy="49238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24"/>
          <p:cNvSpPr txBox="1">
            <a:spLocks noChangeArrowheads="1"/>
          </p:cNvSpPr>
          <p:nvPr/>
        </p:nvSpPr>
        <p:spPr bwMode="auto">
          <a:xfrm>
            <a:off x="4471012" y="3577907"/>
            <a:ext cx="3938372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จำแนกประเภทการทดสอบ </a:t>
            </a:r>
            <a:r>
              <a:rPr lang="en-US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, </a:t>
            </a:r>
            <a:r>
              <a:rPr lang="th-TH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เพศ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1784648" y="1980148"/>
            <a:ext cx="7590918" cy="872788"/>
          </a:xfrm>
          <a:prstGeom prst="wedgeRoundRectCallout">
            <a:avLst>
              <a:gd name="adj1" fmla="val -8787"/>
              <a:gd name="adj2" fmla="val 143779"/>
              <a:gd name="adj3" fmla="val 16667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ounded Rectangular Callout 9"/>
          <p:cNvSpPr/>
          <p:nvPr/>
        </p:nvSpPr>
        <p:spPr>
          <a:xfrm>
            <a:off x="848543" y="2148685"/>
            <a:ext cx="764565" cy="3152524"/>
          </a:xfrm>
          <a:prstGeom prst="wedgeRoundRectCallout">
            <a:avLst>
              <a:gd name="adj1" fmla="val 216492"/>
              <a:gd name="adj2" fmla="val 72685"/>
              <a:gd name="adj3" fmla="val 16667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TextBox 24"/>
          <p:cNvSpPr txBox="1">
            <a:spLocks noChangeArrowheads="1"/>
          </p:cNvSpPr>
          <p:nvPr/>
        </p:nvSpPr>
        <p:spPr bwMode="auto">
          <a:xfrm>
            <a:off x="2576736" y="5952303"/>
            <a:ext cx="2434336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จำแนกตามช่วงอายุ</a:t>
            </a:r>
          </a:p>
        </p:txBody>
      </p:sp>
      <p:sp>
        <p:nvSpPr>
          <p:cNvPr id="12" name="TextBox 24"/>
          <p:cNvSpPr txBox="1">
            <a:spLocks noChangeArrowheads="1"/>
          </p:cNvSpPr>
          <p:nvPr/>
        </p:nvSpPr>
        <p:spPr bwMode="auto">
          <a:xfrm flipH="1">
            <a:off x="6440198" y="35913"/>
            <a:ext cx="3426156" cy="461665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รายงานผลการดำเนินงาน(ต่อ)</a:t>
            </a:r>
          </a:p>
        </p:txBody>
      </p:sp>
    </p:spTree>
    <p:extLst>
      <p:ext uri="{BB962C8B-B14F-4D97-AF65-F5344CB8AC3E}">
        <p14:creationId xmlns:p14="http://schemas.microsoft.com/office/powerpoint/2010/main" val="27818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C:\Users\Administrator\Desktop\ยริการ58\0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27" y="5132555"/>
            <a:ext cx="9346531" cy="105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4" name="Picture 2" descr="C:\Users\Administrator\Desktop\ยริการ58\05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32720" y="2701514"/>
            <a:ext cx="5256584" cy="178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83EC202-EE00-40C6-AAE5-91414ED6A75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848544" y="692525"/>
            <a:ext cx="8739998" cy="1008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149" tIns="49575" rIns="99149" bIns="49575" numCol="1" anchor="t" anchorCtr="0" compatLnSpc="1">
            <a:prstTxWarp prst="textNoShape">
              <a:avLst/>
            </a:prstTxWarp>
          </a:bodyPr>
          <a:lstStyle>
            <a:lvl1pPr marL="341313" indent="-3413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6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314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62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610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58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563" indent="-182563" algn="ctr" defTabSz="914400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ตัวอย่าง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182563" indent="-182563" algn="ctr" defTabSz="914400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กิจกรรม เพิ่มขีดความสามารถของแรงงานรองรับประชาคมอาเซียน</a:t>
            </a:r>
          </a:p>
          <a:p>
            <a:pPr marL="182563" indent="-182563" algn="ctr" defTabSz="914400">
              <a:spcBef>
                <a:spcPct val="0"/>
              </a:spcBef>
              <a:spcAft>
                <a:spcPts val="0"/>
              </a:spcAft>
              <a:buFont typeface="Arial" charset="0"/>
              <a:buNone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รายการ  พัฒนาศักยภาพแรงงานไทยเพื่อส่งเสริมความสามารถของภาคบริการและการท่องเที่ยวสู่รายได้และการแข่งขัน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621019" y="1700979"/>
            <a:ext cx="2716702" cy="479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149" tIns="49575" rIns="99149" bIns="49575" numCol="1" anchor="t" anchorCtr="0" compatLnSpc="1">
            <a:prstTxWarp prst="textNoShape">
              <a:avLst/>
            </a:prstTxWarp>
          </a:bodyPr>
          <a:lstStyle>
            <a:lvl1pPr marL="341313" indent="-3413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6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314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62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610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58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6225" lvl="1" indent="0" defTabSz="914400"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หลักสูตรการฝึกยกระดับ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619125" lvl="1" indent="-342900" defTabSz="914400">
              <a:spcBef>
                <a:spcPct val="0"/>
              </a:spcBef>
              <a:spcAft>
                <a:spcPts val="600"/>
              </a:spcAft>
              <a:buFont typeface="Wingdings" pitchFamily="2" charset="2"/>
              <a:buChar char="v"/>
            </a:pPr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619125" lvl="1" indent="-342900" defTabSz="914400">
              <a:spcBef>
                <a:spcPct val="0"/>
              </a:spcBef>
              <a:spcAft>
                <a:spcPts val="600"/>
              </a:spcAft>
              <a:buFont typeface="Wingdings" pitchFamily="2" charset="2"/>
              <a:buChar char="v"/>
            </a:pPr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619125" lvl="1" indent="-342900" defTabSz="914400">
              <a:spcBef>
                <a:spcPct val="0"/>
              </a:spcBef>
              <a:spcAft>
                <a:spcPts val="600"/>
              </a:spcAft>
              <a:buFont typeface="Wingdings" pitchFamily="2" charset="2"/>
              <a:buChar char="v"/>
            </a:pPr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31282" y="3419852"/>
            <a:ext cx="576065" cy="720081"/>
          </a:xfrm>
          <a:prstGeom prst="roundRect">
            <a:avLst>
              <a:gd name="adj" fmla="val 16382"/>
            </a:avLst>
          </a:prstGeom>
          <a:noFill/>
          <a:ln>
            <a:solidFill>
              <a:srgbClr val="FF0000"/>
            </a:solidFill>
            <a:prstDash val="sysDash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endParaRPr lang="th-TH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2343" y="1964203"/>
            <a:ext cx="2194393" cy="479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149" tIns="49575" rIns="99149" bIns="49575" numCol="1" anchor="t" anchorCtr="0" compatLnSpc="1">
            <a:prstTxWarp prst="textNoShape">
              <a:avLst/>
            </a:prstTxWarp>
          </a:bodyPr>
          <a:lstStyle>
            <a:lvl1pPr marL="341313" indent="-3413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6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314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62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610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58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6225" lvl="1" indent="0" defTabSz="914400">
              <a:spcBef>
                <a:spcPct val="0"/>
              </a:spcBef>
              <a:spcAft>
                <a:spcPts val="600"/>
              </a:spcAft>
              <a:buNone/>
            </a:pPr>
            <a:r>
              <a:rPr lang="th-TH" sz="2400" b="1" u="sng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ด้านหลักสูตร</a:t>
            </a:r>
            <a:endParaRPr lang="th-TH" sz="2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468760" y="2324243"/>
            <a:ext cx="4484240" cy="479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149" tIns="49575" rIns="99149" bIns="49575" numCol="1" anchor="t" anchorCtr="0" compatLnSpc="1">
            <a:prstTxWarp prst="textNoShape">
              <a:avLst/>
            </a:prstTxWarp>
          </a:bodyPr>
          <a:lstStyle>
            <a:lvl1pPr marL="341313" indent="-3413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6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314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62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610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58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19125" lvl="1" indent="-342900" defTabSz="914400">
              <a:spcBef>
                <a:spcPct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th-TH" sz="2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ระยะเวลาการฝึก </a:t>
            </a:r>
            <a:r>
              <a:rPr lang="th-TH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น้อยกว่า </a:t>
            </a:r>
            <a:r>
              <a:rPr lang="en-US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30 </a:t>
            </a:r>
            <a:r>
              <a:rPr lang="th-TH" sz="2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ชั่วโมง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468760" y="4437283"/>
            <a:ext cx="6062522" cy="479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149" tIns="49575" rIns="99149" bIns="49575" numCol="1" anchor="t" anchorCtr="0" compatLnSpc="1">
            <a:prstTxWarp prst="textNoShape">
              <a:avLst/>
            </a:prstTxWarp>
          </a:bodyPr>
          <a:lstStyle>
            <a:lvl1pPr marL="341313" indent="-3413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6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5813" indent="-227013" algn="l" defTabSz="912813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314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62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610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58" indent="-228574" algn="l" defTabSz="91429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19125" lvl="1" indent="-342900" defTabSz="914400">
              <a:spcBef>
                <a:spcPct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th-TH" sz="2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สาขาที่จัดฝึก ไม่สอดคล้องกับภารกิจ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82344" y="5060547"/>
            <a:ext cx="3418528" cy="1224136"/>
          </a:xfrm>
          <a:prstGeom prst="roundRect">
            <a:avLst>
              <a:gd name="adj" fmla="val 16382"/>
            </a:avLst>
          </a:prstGeom>
          <a:noFill/>
          <a:ln>
            <a:solidFill>
              <a:srgbClr val="FF0000"/>
            </a:solidFill>
            <a:prstDash val="sysDash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endParaRPr lang="th-TH" dirty="0" smtClean="0"/>
          </a:p>
        </p:txBody>
      </p:sp>
      <p:sp>
        <p:nvSpPr>
          <p:cNvPr id="13" name="TextBox 24"/>
          <p:cNvSpPr txBox="1">
            <a:spLocks noChangeArrowheads="1"/>
          </p:cNvSpPr>
          <p:nvPr/>
        </p:nvSpPr>
        <p:spPr bwMode="auto">
          <a:xfrm flipH="1">
            <a:off x="6105127" y="36714"/>
            <a:ext cx="3744415" cy="461665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ตรวจสอบผลการดำเนินงานตามแผน</a:t>
            </a:r>
          </a:p>
        </p:txBody>
      </p:sp>
    </p:spTree>
    <p:extLst>
      <p:ext uri="{BB962C8B-B14F-4D97-AF65-F5344CB8AC3E}">
        <p14:creationId xmlns:p14="http://schemas.microsoft.com/office/powerpoint/2010/main" val="167449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Chart 29"/>
          <p:cNvGraphicFramePr/>
          <p:nvPr>
            <p:extLst>
              <p:ext uri="{D42A27DB-BD31-4B8C-83A1-F6EECF244321}">
                <p14:modId xmlns:p14="http://schemas.microsoft.com/office/powerpoint/2010/main" val="2114363272"/>
              </p:ext>
            </p:extLst>
          </p:nvPr>
        </p:nvGraphicFramePr>
        <p:xfrm>
          <a:off x="160657" y="620216"/>
          <a:ext cx="9410700" cy="65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783959864"/>
              </p:ext>
            </p:extLst>
          </p:nvPr>
        </p:nvGraphicFramePr>
        <p:xfrm>
          <a:off x="160657" y="620216"/>
          <a:ext cx="9410700" cy="65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3" name="Group 42"/>
          <p:cNvGrpSpPr/>
          <p:nvPr/>
        </p:nvGrpSpPr>
        <p:grpSpPr>
          <a:xfrm>
            <a:off x="5939157" y="2742386"/>
            <a:ext cx="2971800" cy="1383030"/>
            <a:chOff x="5562600" y="2274570"/>
            <a:chExt cx="2743200" cy="1383030"/>
          </a:xfrm>
        </p:grpSpPr>
        <p:cxnSp>
          <p:nvCxnSpPr>
            <p:cNvPr id="46" name="Straight Arrow Connector 45"/>
            <p:cNvCxnSpPr/>
            <p:nvPr/>
          </p:nvCxnSpPr>
          <p:spPr>
            <a:xfrm>
              <a:off x="5943600" y="3322320"/>
              <a:ext cx="0" cy="2819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>
              <a:off x="6149340" y="3246120"/>
              <a:ext cx="0" cy="2819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/>
            <p:nvPr/>
          </p:nvCxnSpPr>
          <p:spPr>
            <a:xfrm>
              <a:off x="6324600" y="3147060"/>
              <a:ext cx="0" cy="2819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>
              <a:off x="6499860" y="3078480"/>
              <a:ext cx="0" cy="2819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>
              <a:off x="6697980" y="2952750"/>
              <a:ext cx="0" cy="30099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7063740" y="2727960"/>
              <a:ext cx="0" cy="3581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>
            <a:xfrm>
              <a:off x="7269480" y="2651760"/>
              <a:ext cx="0" cy="33528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>
              <a:off x="7414260" y="2533650"/>
              <a:ext cx="0" cy="38862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7566660" y="2491740"/>
              <a:ext cx="0" cy="32385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7696200" y="2438400"/>
              <a:ext cx="0" cy="2819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7848600" y="2362200"/>
              <a:ext cx="0" cy="2819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>
              <a:off x="8001000" y="2316480"/>
              <a:ext cx="0" cy="28194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/>
            <p:cNvCxnSpPr/>
            <p:nvPr/>
          </p:nvCxnSpPr>
          <p:spPr>
            <a:xfrm>
              <a:off x="8153400" y="2274570"/>
              <a:ext cx="0" cy="24003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>
              <a:off x="5715000" y="3429000"/>
              <a:ext cx="0" cy="22860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/>
            <p:cNvCxnSpPr/>
            <p:nvPr/>
          </p:nvCxnSpPr>
          <p:spPr>
            <a:xfrm>
              <a:off x="8305800" y="2274570"/>
              <a:ext cx="0" cy="16383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65"/>
            <p:cNvCxnSpPr/>
            <p:nvPr/>
          </p:nvCxnSpPr>
          <p:spPr>
            <a:xfrm>
              <a:off x="5562600" y="3486150"/>
              <a:ext cx="0" cy="17145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/>
            <p:cNvCxnSpPr/>
            <p:nvPr/>
          </p:nvCxnSpPr>
          <p:spPr>
            <a:xfrm>
              <a:off x="6880860" y="2819400"/>
              <a:ext cx="0" cy="350520"/>
            </a:xfrm>
            <a:prstGeom prst="straightConnector1">
              <a:avLst/>
            </a:prstGeom>
            <a:ln w="952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Freeform 70"/>
          <p:cNvSpPr/>
          <p:nvPr/>
        </p:nvSpPr>
        <p:spPr>
          <a:xfrm>
            <a:off x="1060452" y="4422596"/>
            <a:ext cx="3756025" cy="1866900"/>
          </a:xfrm>
          <a:custGeom>
            <a:avLst/>
            <a:gdLst>
              <a:gd name="connsiteX0" fmla="*/ 0 w 3467100"/>
              <a:gd name="connsiteY0" fmla="*/ 1866900 h 1866900"/>
              <a:gd name="connsiteX1" fmla="*/ 0 w 3467100"/>
              <a:gd name="connsiteY1" fmla="*/ 1767840 h 1866900"/>
              <a:gd name="connsiteX2" fmla="*/ 716280 w 3467100"/>
              <a:gd name="connsiteY2" fmla="*/ 1623060 h 1866900"/>
              <a:gd name="connsiteX3" fmla="*/ 1379220 w 3467100"/>
              <a:gd name="connsiteY3" fmla="*/ 1447800 h 1866900"/>
              <a:gd name="connsiteX4" fmla="*/ 2087880 w 3467100"/>
              <a:gd name="connsiteY4" fmla="*/ 1074420 h 1866900"/>
              <a:gd name="connsiteX5" fmla="*/ 2750820 w 3467100"/>
              <a:gd name="connsiteY5" fmla="*/ 586740 h 1866900"/>
              <a:gd name="connsiteX6" fmla="*/ 3467100 w 3467100"/>
              <a:gd name="connsiteY6" fmla="*/ 0 h 1866900"/>
              <a:gd name="connsiteX7" fmla="*/ 2758440 w 3467100"/>
              <a:gd name="connsiteY7" fmla="*/ 815340 h 1866900"/>
              <a:gd name="connsiteX8" fmla="*/ 2072640 w 3467100"/>
              <a:gd name="connsiteY8" fmla="*/ 1158240 h 1866900"/>
              <a:gd name="connsiteX9" fmla="*/ 1371600 w 3467100"/>
              <a:gd name="connsiteY9" fmla="*/ 1508760 h 1866900"/>
              <a:gd name="connsiteX10" fmla="*/ 693420 w 3467100"/>
              <a:gd name="connsiteY10" fmla="*/ 1706880 h 1866900"/>
              <a:gd name="connsiteX11" fmla="*/ 0 w 3467100"/>
              <a:gd name="connsiteY11" fmla="*/ 1866900 h 186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67100" h="1866900">
                <a:moveTo>
                  <a:pt x="0" y="1866900"/>
                </a:moveTo>
                <a:lnTo>
                  <a:pt x="0" y="1767840"/>
                </a:lnTo>
                <a:lnTo>
                  <a:pt x="716280" y="1623060"/>
                </a:lnTo>
                <a:lnTo>
                  <a:pt x="1379220" y="1447800"/>
                </a:lnTo>
                <a:lnTo>
                  <a:pt x="2087880" y="1074420"/>
                </a:lnTo>
                <a:lnTo>
                  <a:pt x="2750820" y="586740"/>
                </a:lnTo>
                <a:lnTo>
                  <a:pt x="3467100" y="0"/>
                </a:lnTo>
                <a:lnTo>
                  <a:pt x="2758440" y="815340"/>
                </a:lnTo>
                <a:lnTo>
                  <a:pt x="2072640" y="1158240"/>
                </a:lnTo>
                <a:lnTo>
                  <a:pt x="1371600" y="1508760"/>
                </a:lnTo>
                <a:lnTo>
                  <a:pt x="693420" y="1706880"/>
                </a:lnTo>
                <a:lnTo>
                  <a:pt x="0" y="186690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5" name="Group 4"/>
          <p:cNvGrpSpPr/>
          <p:nvPr/>
        </p:nvGrpSpPr>
        <p:grpSpPr>
          <a:xfrm>
            <a:off x="3545207" y="4812050"/>
            <a:ext cx="825500" cy="670560"/>
            <a:chOff x="3352800" y="4324350"/>
            <a:chExt cx="762000" cy="670560"/>
          </a:xfrm>
        </p:grpSpPr>
        <p:cxnSp>
          <p:nvCxnSpPr>
            <p:cNvPr id="72" name="Straight Arrow Connector 71"/>
            <p:cNvCxnSpPr/>
            <p:nvPr/>
          </p:nvCxnSpPr>
          <p:spPr>
            <a:xfrm>
              <a:off x="3775718" y="4600718"/>
              <a:ext cx="0" cy="220955"/>
            </a:xfrm>
            <a:prstGeom prst="straightConnector1">
              <a:avLst/>
            </a:prstGeom>
            <a:ln w="127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962400" y="4442460"/>
              <a:ext cx="0" cy="160020"/>
            </a:xfrm>
            <a:prstGeom prst="straightConnector1">
              <a:avLst/>
            </a:prstGeom>
            <a:ln w="127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Arrow Connector 73"/>
            <p:cNvCxnSpPr/>
            <p:nvPr/>
          </p:nvCxnSpPr>
          <p:spPr>
            <a:xfrm>
              <a:off x="4114800" y="4324350"/>
              <a:ext cx="0" cy="118110"/>
            </a:xfrm>
            <a:prstGeom prst="straightConnector1">
              <a:avLst/>
            </a:prstGeom>
            <a:ln w="127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/>
            <p:nvPr/>
          </p:nvCxnSpPr>
          <p:spPr>
            <a:xfrm>
              <a:off x="3657600" y="4659630"/>
              <a:ext cx="0" cy="209550"/>
            </a:xfrm>
            <a:prstGeom prst="straightConnector1">
              <a:avLst/>
            </a:prstGeom>
            <a:ln w="127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/>
            <p:cNvCxnSpPr/>
            <p:nvPr/>
          </p:nvCxnSpPr>
          <p:spPr>
            <a:xfrm>
              <a:off x="3505200" y="4764405"/>
              <a:ext cx="0" cy="154305"/>
            </a:xfrm>
            <a:prstGeom prst="straightConnector1">
              <a:avLst/>
            </a:prstGeom>
            <a:ln w="127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/>
            <p:cNvCxnSpPr/>
            <p:nvPr/>
          </p:nvCxnSpPr>
          <p:spPr>
            <a:xfrm>
              <a:off x="3352800" y="4869180"/>
              <a:ext cx="0" cy="125730"/>
            </a:xfrm>
            <a:prstGeom prst="straightConnector1">
              <a:avLst/>
            </a:prstGeom>
            <a:ln w="127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Freeform 69"/>
          <p:cNvSpPr/>
          <p:nvPr/>
        </p:nvSpPr>
        <p:spPr>
          <a:xfrm>
            <a:off x="5551172" y="2700476"/>
            <a:ext cx="3747770" cy="1424940"/>
          </a:xfrm>
          <a:custGeom>
            <a:avLst/>
            <a:gdLst>
              <a:gd name="connsiteX0" fmla="*/ 0 w 3459480"/>
              <a:gd name="connsiteY0" fmla="*/ 1424940 h 1424940"/>
              <a:gd name="connsiteX1" fmla="*/ 685800 w 3459480"/>
              <a:gd name="connsiteY1" fmla="*/ 1112520 h 1424940"/>
              <a:gd name="connsiteX2" fmla="*/ 1379220 w 3459480"/>
              <a:gd name="connsiteY2" fmla="*/ 754380 h 1424940"/>
              <a:gd name="connsiteX3" fmla="*/ 2072640 w 3459480"/>
              <a:gd name="connsiteY3" fmla="*/ 358140 h 1424940"/>
              <a:gd name="connsiteX4" fmla="*/ 2750820 w 3459480"/>
              <a:gd name="connsiteY4" fmla="*/ 76200 h 1424940"/>
              <a:gd name="connsiteX5" fmla="*/ 3459480 w 3459480"/>
              <a:gd name="connsiteY5" fmla="*/ 0 h 1424940"/>
              <a:gd name="connsiteX6" fmla="*/ 2766060 w 3459480"/>
              <a:gd name="connsiteY6" fmla="*/ 365760 h 1424940"/>
              <a:gd name="connsiteX7" fmla="*/ 2080260 w 3459480"/>
              <a:gd name="connsiteY7" fmla="*/ 762000 h 1424940"/>
              <a:gd name="connsiteX8" fmla="*/ 1371600 w 3459480"/>
              <a:gd name="connsiteY8" fmla="*/ 1104900 h 1424940"/>
              <a:gd name="connsiteX9" fmla="*/ 685800 w 3459480"/>
              <a:gd name="connsiteY9" fmla="*/ 1394460 h 1424940"/>
              <a:gd name="connsiteX10" fmla="*/ 0 w 3459480"/>
              <a:gd name="connsiteY10" fmla="*/ 1424940 h 142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59480" h="1424940">
                <a:moveTo>
                  <a:pt x="0" y="1424940"/>
                </a:moveTo>
                <a:lnTo>
                  <a:pt x="685800" y="1112520"/>
                </a:lnTo>
                <a:lnTo>
                  <a:pt x="1379220" y="754380"/>
                </a:lnTo>
                <a:lnTo>
                  <a:pt x="2072640" y="358140"/>
                </a:lnTo>
                <a:lnTo>
                  <a:pt x="2750820" y="76200"/>
                </a:lnTo>
                <a:lnTo>
                  <a:pt x="3459480" y="0"/>
                </a:lnTo>
                <a:lnTo>
                  <a:pt x="2766060" y="365760"/>
                </a:lnTo>
                <a:lnTo>
                  <a:pt x="2080260" y="762000"/>
                </a:lnTo>
                <a:lnTo>
                  <a:pt x="1371600" y="1104900"/>
                </a:lnTo>
                <a:lnTo>
                  <a:pt x="685800" y="1394460"/>
                </a:lnTo>
                <a:lnTo>
                  <a:pt x="0" y="1424940"/>
                </a:lnTo>
                <a:close/>
              </a:path>
            </a:pathLst>
          </a:cu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Left Brace 2"/>
          <p:cNvSpPr/>
          <p:nvPr/>
        </p:nvSpPr>
        <p:spPr>
          <a:xfrm>
            <a:off x="7565392" y="3047186"/>
            <a:ext cx="276695" cy="415290"/>
          </a:xfrm>
          <a:prstGeom prst="leftBrace">
            <a:avLst>
              <a:gd name="adj1" fmla="val 39583"/>
              <a:gd name="adj2" fmla="val 50000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8" name="TextBox 77"/>
          <p:cNvSpPr txBox="1"/>
          <p:nvPr/>
        </p:nvSpPr>
        <p:spPr>
          <a:xfrm flipH="1">
            <a:off x="5594368" y="2344151"/>
            <a:ext cx="2307557" cy="796469"/>
          </a:xfrm>
          <a:prstGeom prst="cloudCallout">
            <a:avLst>
              <a:gd name="adj1" fmla="val -34066"/>
              <a:gd name="adj2" fmla="val 73662"/>
            </a:avLst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Gap = -18%</a:t>
            </a:r>
            <a:endParaRPr lang="th-TH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4" name="TextBox 93"/>
          <p:cNvSpPr txBox="1"/>
          <p:nvPr/>
        </p:nvSpPr>
        <p:spPr>
          <a:xfrm flipH="1">
            <a:off x="7224019" y="5082500"/>
            <a:ext cx="1442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มากกว่า </a:t>
            </a:r>
            <a:r>
              <a:rPr lang="en-US" sz="20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30 </a:t>
            </a:r>
            <a:r>
              <a:rPr lang="th-TH" sz="20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วัน</a:t>
            </a:r>
            <a:endParaRPr lang="th-TH" sz="2000" b="1" dirty="0">
              <a:solidFill>
                <a:srgbClr val="FF0000"/>
              </a:solidFill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81" name="Straight Arrow Connector 80"/>
          <p:cNvCxnSpPr/>
          <p:nvPr/>
        </p:nvCxnSpPr>
        <p:spPr>
          <a:xfrm>
            <a:off x="6294136" y="3797612"/>
            <a:ext cx="1922" cy="2461404"/>
          </a:xfrm>
          <a:prstGeom prst="straightConnector1">
            <a:avLst/>
          </a:prstGeom>
          <a:ln w="28575">
            <a:solidFill>
              <a:schemeClr val="accent6">
                <a:lumMod val="50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lowchart: Summing Junction 85"/>
          <p:cNvSpPr/>
          <p:nvPr/>
        </p:nvSpPr>
        <p:spPr>
          <a:xfrm>
            <a:off x="6959372" y="3668216"/>
            <a:ext cx="288925" cy="266700"/>
          </a:xfrm>
          <a:prstGeom prst="flowChartSummingJunction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91" name="Straight Arrow Connector 90"/>
          <p:cNvCxnSpPr/>
          <p:nvPr/>
        </p:nvCxnSpPr>
        <p:spPr>
          <a:xfrm>
            <a:off x="7104293" y="3809114"/>
            <a:ext cx="10671" cy="2449902"/>
          </a:xfrm>
          <a:prstGeom prst="straightConnector1">
            <a:avLst/>
          </a:prstGeom>
          <a:ln w="28575">
            <a:solidFill>
              <a:schemeClr val="accent6">
                <a:lumMod val="50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6296058" y="5399861"/>
            <a:ext cx="812676" cy="0"/>
          </a:xfrm>
          <a:prstGeom prst="straightConnector1">
            <a:avLst/>
          </a:prstGeom>
          <a:ln w="28575">
            <a:headEnd type="diamond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>
            <a:off x="4779152" y="392431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9" name="TextBox 118"/>
          <p:cNvSpPr txBox="1"/>
          <p:nvPr/>
        </p:nvSpPr>
        <p:spPr>
          <a:xfrm>
            <a:off x="4167817" y="3323479"/>
            <a:ext cx="1245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accent2">
                    <a:lumMod val="75000"/>
                  </a:schemeClr>
                </a:solidFill>
                <a:latin typeface="CordiaUPC" pitchFamily="34" charset="-34"/>
                <a:cs typeface="CordiaUPC" pitchFamily="34" charset="-34"/>
              </a:rPr>
              <a:t>รอบการประเมินที่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rdiaUPC" pitchFamily="34" charset="-34"/>
                <a:cs typeface="CordiaUPC" pitchFamily="34" charset="-34"/>
              </a:rPr>
              <a:t>1</a:t>
            </a:r>
            <a:endParaRPr lang="th-TH" sz="2000" b="1" dirty="0">
              <a:solidFill>
                <a:schemeClr val="accent2">
                  <a:lumMod val="75000"/>
                </a:schemeClr>
              </a:solidFill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121" name="Straight Arrow Connector 120"/>
          <p:cNvCxnSpPr/>
          <p:nvPr/>
        </p:nvCxnSpPr>
        <p:spPr>
          <a:xfrm>
            <a:off x="9287667" y="2211647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8676332" y="1610816"/>
            <a:ext cx="1245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accent2">
                    <a:lumMod val="75000"/>
                  </a:schemeClr>
                </a:solidFill>
                <a:latin typeface="CordiaUPC" pitchFamily="34" charset="-34"/>
                <a:cs typeface="CordiaUPC" pitchFamily="34" charset="-34"/>
              </a:rPr>
              <a:t>รอบการประเมินที่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CordiaUPC" pitchFamily="34" charset="-34"/>
                <a:cs typeface="CordiaUPC" pitchFamily="34" charset="-34"/>
              </a:rPr>
              <a:t>2</a:t>
            </a:r>
            <a:endParaRPr lang="th-TH" sz="2000" b="1" dirty="0">
              <a:solidFill>
                <a:schemeClr val="accent2">
                  <a:lumMod val="75000"/>
                </a:schemeClr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5" name="TextBox 24"/>
          <p:cNvSpPr txBox="1">
            <a:spLocks noChangeArrowheads="1"/>
          </p:cNvSpPr>
          <p:nvPr/>
        </p:nvSpPr>
        <p:spPr bwMode="auto">
          <a:xfrm>
            <a:off x="1060452" y="663079"/>
            <a:ext cx="8645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  <a:r>
              <a:rPr lang="th-TH" sz="24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การวิเคราะห์หาระยะเวลาที่ล่าช้าจากการรายงานผลในระบบเมื่อเทียบกับวันฝึก/ทดสอบจริง</a:t>
            </a:r>
          </a:p>
        </p:txBody>
      </p:sp>
      <p:sp>
        <p:nvSpPr>
          <p:cNvPr id="56" name="Flowchart: Summing Junction 55"/>
          <p:cNvSpPr/>
          <p:nvPr/>
        </p:nvSpPr>
        <p:spPr>
          <a:xfrm>
            <a:off x="6143191" y="3668216"/>
            <a:ext cx="288925" cy="266700"/>
          </a:xfrm>
          <a:prstGeom prst="flowChartSummingJunction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5" name="Straight Connector 14"/>
          <p:cNvCxnSpPr/>
          <p:nvPr/>
        </p:nvCxnSpPr>
        <p:spPr>
          <a:xfrm>
            <a:off x="5551172" y="3797612"/>
            <a:ext cx="2393950" cy="0"/>
          </a:xfrm>
          <a:prstGeom prst="line">
            <a:avLst/>
          </a:prstGeom>
          <a:ln w="28575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 flipH="1">
            <a:off x="7945121" y="3590081"/>
            <a:ext cx="9658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430CF"/>
                </a:solidFill>
                <a:latin typeface="CordiaUPC" pitchFamily="34" charset="-34"/>
                <a:cs typeface="CordiaUPC" pitchFamily="34" charset="-34"/>
              </a:rPr>
              <a:t>Ref. Line</a:t>
            </a:r>
            <a:endParaRPr lang="th-TH" sz="2000" b="1" dirty="0">
              <a:solidFill>
                <a:srgbClr val="F430CF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7" name="TextBox 24"/>
          <p:cNvSpPr txBox="1">
            <a:spLocks noChangeArrowheads="1"/>
          </p:cNvSpPr>
          <p:nvPr/>
        </p:nvSpPr>
        <p:spPr bwMode="auto">
          <a:xfrm flipH="1">
            <a:off x="6143191" y="35913"/>
            <a:ext cx="3706352" cy="461665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วิเคราะห์ผลเพื่อพัฒนาและปรับปรุง</a:t>
            </a:r>
          </a:p>
        </p:txBody>
      </p:sp>
      <p:sp>
        <p:nvSpPr>
          <p:cNvPr id="48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883650" y="6448251"/>
            <a:ext cx="825500" cy="365125"/>
          </a:xfrm>
        </p:spPr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18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AsOne/>
      </p:bldGraphic>
      <p:bldGraphic spid="2" grpId="0">
        <p:bldAsOne/>
      </p:bldGraphic>
      <p:bldP spid="70" grpId="0"/>
      <p:bldP spid="3" grpId="0" animBg="1"/>
      <p:bldP spid="78" grpId="0" animBg="1"/>
      <p:bldP spid="94" grpId="0"/>
      <p:bldP spid="86" grpId="0" animBg="1"/>
      <p:bldP spid="119" grpId="0"/>
      <p:bldP spid="122" grpId="0"/>
      <p:bldP spid="45" grpId="0"/>
      <p:bldP spid="56" grpId="0" animBg="1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1026" name="Picture 2" descr="C:\Users\Administrator\Desktop\aaa\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69" y="1772817"/>
            <a:ext cx="2308267" cy="2069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istrator\Desktop\aaa\08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2" t="5844" r="4456" b="5268"/>
          <a:stretch/>
        </p:blipFill>
        <p:spPr bwMode="auto">
          <a:xfrm>
            <a:off x="6852047" y="1772817"/>
            <a:ext cx="2545401" cy="2069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สี่เหลี่ยมผืนผ้า 42"/>
          <p:cNvSpPr>
            <a:spLocks noChangeArrowheads="1"/>
          </p:cNvSpPr>
          <p:nvPr/>
        </p:nvSpPr>
        <p:spPr bwMode="auto">
          <a:xfrm>
            <a:off x="704528" y="3913892"/>
            <a:ext cx="2165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b="1" i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ฐานข้อมูล </a:t>
            </a:r>
            <a:r>
              <a:rPr lang="en-US" b="1" i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Input</a:t>
            </a:r>
            <a:endParaRPr lang="th-TH" b="1" i="1" dirty="0" smtClean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สี่เหลี่ยมผืนผ้า 42"/>
          <p:cNvSpPr>
            <a:spLocks noChangeArrowheads="1"/>
          </p:cNvSpPr>
          <p:nvPr/>
        </p:nvSpPr>
        <p:spPr bwMode="auto">
          <a:xfrm>
            <a:off x="6897216" y="3913892"/>
            <a:ext cx="24482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b="1" i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ฐานข้อมูล </a:t>
            </a:r>
            <a:r>
              <a:rPr lang="en-US" b="1" i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Output</a:t>
            </a:r>
            <a:endParaRPr lang="th-TH" b="1" i="1" dirty="0" smtClean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406240" y="2554451"/>
            <a:ext cx="2618768" cy="705745"/>
            <a:chOff x="3054312" y="2231464"/>
            <a:chExt cx="2618768" cy="705745"/>
          </a:xfrm>
        </p:grpSpPr>
        <p:sp>
          <p:nvSpPr>
            <p:cNvPr id="4" name="Striped Right Arrow 3"/>
            <p:cNvSpPr/>
            <p:nvPr/>
          </p:nvSpPr>
          <p:spPr>
            <a:xfrm>
              <a:off x="3656856" y="2231464"/>
              <a:ext cx="2016224" cy="705745"/>
            </a:xfrm>
            <a:prstGeom prst="stripedRightArrow">
              <a:avLst>
                <a:gd name="adj1" fmla="val 50000"/>
                <a:gd name="adj2" fmla="val 52855"/>
              </a:avLst>
            </a:prstGeom>
            <a:ln w="12700">
              <a:prstDash val="sysDash"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เก็บ </a:t>
              </a:r>
              <a:r>
                <a:rPr lang="en-US" sz="2000" b="1" dirty="0" smtClean="0">
                  <a:latin typeface="TH SarabunPSK" pitchFamily="34" charset="-34"/>
                  <a:cs typeface="TH SarabunPSK" pitchFamily="34" charset="-34"/>
                </a:rPr>
                <a:t>09.00 </a:t>
              </a: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น. ทุกวัน</a:t>
              </a:r>
              <a:endParaRPr lang="th-TH" sz="20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Flowchart: Connector 8"/>
            <p:cNvSpPr/>
            <p:nvPr/>
          </p:nvSpPr>
          <p:spPr>
            <a:xfrm>
              <a:off x="3054312" y="2329547"/>
              <a:ext cx="516681" cy="515200"/>
            </a:xfrm>
            <a:prstGeom prst="flowChartConnector">
              <a:avLst/>
            </a:prstGeom>
            <a:ln w="12700"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A</a:t>
              </a:r>
              <a:endParaRPr lang="th-TH" dirty="0"/>
            </a:p>
          </p:txBody>
        </p:sp>
      </p:grpSp>
      <p:sp>
        <p:nvSpPr>
          <p:cNvPr id="10" name="Rectangle 9"/>
          <p:cNvSpPr/>
          <p:nvPr/>
        </p:nvSpPr>
        <p:spPr>
          <a:xfrm>
            <a:off x="3041398" y="4869160"/>
            <a:ext cx="3238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0850" indent="-450850"/>
            <a:r>
              <a:rPr lang="en-US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A</a:t>
            </a:r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คือ </a:t>
            </a: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ข้อมูลสะสมจนถึงปัจจุบัน</a:t>
            </a:r>
            <a:endParaRPr lang="th-TH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สี่เหลี่ยมผืนผ้า 42"/>
          <p:cNvSpPr>
            <a:spLocks noChangeArrowheads="1"/>
          </p:cNvSpPr>
          <p:nvPr/>
        </p:nvSpPr>
        <p:spPr bwMode="auto">
          <a:xfrm>
            <a:off x="2792760" y="404664"/>
            <a:ext cx="4507182" cy="707886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0850" indent="-450850" algn="ctr"/>
            <a:r>
              <a:rPr lang="th-TH" sz="40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เดินทางระหว่างฐานข้อมูล</a:t>
            </a:r>
            <a:endParaRPr lang="th-TH" sz="40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0072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1.53846E-6 -3.33333E-6 L 0.22676 -3.33333E-6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829396" y="56818"/>
            <a:ext cx="6147940" cy="707886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0850" indent="-450850" algn="ctr"/>
            <a:r>
              <a:rPr lang="th-TH" sz="40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การเดินทางของ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ฐานข้อมูล ภายในระบบ</a:t>
            </a:r>
            <a:endParaRPr lang="th-TH" sz="40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0" r="25344" b="15373"/>
          <a:stretch/>
        </p:blipFill>
        <p:spPr>
          <a:xfrm>
            <a:off x="128464" y="1124744"/>
            <a:ext cx="9649072" cy="653132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5" name="สี่เหลี่ยมผืนผ้า 42"/>
          <p:cNvSpPr>
            <a:spLocks noChangeArrowheads="1"/>
          </p:cNvSpPr>
          <p:nvPr/>
        </p:nvSpPr>
        <p:spPr bwMode="auto">
          <a:xfrm>
            <a:off x="1618264" y="4883676"/>
            <a:ext cx="621505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/>
            <a:r>
              <a:rPr lang="th-TH" sz="2400" b="1" u="sng" dirty="0" smtClean="0">
                <a:latin typeface="TH SarabunPSK" pitchFamily="34" charset="-34"/>
                <a:cs typeface="TH SarabunPSK" pitchFamily="34" charset="-34"/>
              </a:rPr>
              <a:t>หมายเหตุ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pPr marL="450850" indent="-450850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ถ้าต้องการเรียกดูข้อมูลวันนี้ให้เลือก </a:t>
            </a:r>
            <a:r>
              <a:rPr lang="en-US" sz="2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ข้อมูลปัจจุบัน</a:t>
            </a:r>
            <a:r>
              <a:rPr lang="en-US" sz="2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2400" b="1" dirty="0" smtClean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0850" indent="-450850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แต่ถ้าเลือกดูรายงานของแต่ละเดือนที่ได้มีการตัดยอดผลงาน ก็ให้เลือก</a:t>
            </a:r>
          </a:p>
          <a:p>
            <a:pPr marL="450850" indent="-450850"/>
            <a:r>
              <a:rPr lang="th-TH" sz="24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ข้อมูลแต่ละเดือน</a:t>
            </a:r>
            <a:r>
              <a:rPr lang="en-US" sz="2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” 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ที่ต้องการทราบ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Flowchart: Connector 5"/>
          <p:cNvSpPr/>
          <p:nvPr/>
        </p:nvSpPr>
        <p:spPr>
          <a:xfrm>
            <a:off x="1685380" y="3692440"/>
            <a:ext cx="288032" cy="288032"/>
          </a:xfrm>
          <a:prstGeom prst="flowChartConnector">
            <a:avLst/>
          </a:prstGeom>
          <a:ln w="1905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</a:t>
            </a:r>
            <a:endParaRPr lang="th-TH" sz="1400" dirty="0"/>
          </a:p>
        </p:txBody>
      </p:sp>
      <p:sp>
        <p:nvSpPr>
          <p:cNvPr id="14" name="Flowchart: Connector 13"/>
          <p:cNvSpPr/>
          <p:nvPr/>
        </p:nvSpPr>
        <p:spPr>
          <a:xfrm>
            <a:off x="2936776" y="3558318"/>
            <a:ext cx="563686" cy="563686"/>
          </a:xfrm>
          <a:prstGeom prst="flowChartConnector">
            <a:avLst/>
          </a:prstGeom>
          <a:solidFill>
            <a:srgbClr val="FFFF00">
              <a:alpha val="0"/>
            </a:srgb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Flowchart: Connector 17"/>
          <p:cNvSpPr/>
          <p:nvPr/>
        </p:nvSpPr>
        <p:spPr>
          <a:xfrm>
            <a:off x="2360712" y="3692853"/>
            <a:ext cx="288032" cy="287206"/>
          </a:xfrm>
          <a:prstGeom prst="flowChartConnector">
            <a:avLst/>
          </a:prstGeom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</a:t>
            </a:r>
            <a:endParaRPr lang="th-TH" sz="1400" dirty="0"/>
          </a:p>
        </p:txBody>
      </p:sp>
      <p:sp>
        <p:nvSpPr>
          <p:cNvPr id="19" name="Flowchart: Connector 18"/>
          <p:cNvSpPr/>
          <p:nvPr/>
        </p:nvSpPr>
        <p:spPr>
          <a:xfrm>
            <a:off x="2288703" y="3621052"/>
            <a:ext cx="432048" cy="430808"/>
          </a:xfrm>
          <a:prstGeom prst="flowChartConnector">
            <a:avLst/>
          </a:prstGeom>
          <a:solidFill>
            <a:srgbClr val="FFFF00">
              <a:alpha val="0"/>
            </a:srgb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Flowchart: Connector 19"/>
          <p:cNvSpPr/>
          <p:nvPr/>
        </p:nvSpPr>
        <p:spPr>
          <a:xfrm>
            <a:off x="3005689" y="3627842"/>
            <a:ext cx="425859" cy="424638"/>
          </a:xfrm>
          <a:prstGeom prst="flowChartConnector">
            <a:avLst/>
          </a:prstGeom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A</a:t>
            </a:r>
            <a:endParaRPr lang="th-TH" sz="1800" dirty="0"/>
          </a:p>
        </p:txBody>
      </p:sp>
      <p:sp>
        <p:nvSpPr>
          <p:cNvPr id="22" name="Flowchart: Connector 21"/>
          <p:cNvSpPr/>
          <p:nvPr/>
        </p:nvSpPr>
        <p:spPr>
          <a:xfrm>
            <a:off x="3607796" y="3491595"/>
            <a:ext cx="697132" cy="697132"/>
          </a:xfrm>
          <a:prstGeom prst="flowChartConnector">
            <a:avLst/>
          </a:prstGeom>
          <a:solidFill>
            <a:srgbClr val="FFFF00">
              <a:alpha val="0"/>
            </a:srgb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Flowchart: Connector 22"/>
          <p:cNvSpPr/>
          <p:nvPr/>
        </p:nvSpPr>
        <p:spPr>
          <a:xfrm>
            <a:off x="3676308" y="3557204"/>
            <a:ext cx="560109" cy="558503"/>
          </a:xfrm>
          <a:prstGeom prst="flowChartConnector">
            <a:avLst/>
          </a:prstGeom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A</a:t>
            </a:r>
            <a:endParaRPr lang="th-TH" sz="2400" dirty="0"/>
          </a:p>
        </p:txBody>
      </p:sp>
      <p:sp>
        <p:nvSpPr>
          <p:cNvPr id="24" name="Curved Up Arrow 23"/>
          <p:cNvSpPr/>
          <p:nvPr/>
        </p:nvSpPr>
        <p:spPr>
          <a:xfrm>
            <a:off x="1901404" y="4052481"/>
            <a:ext cx="459308" cy="20537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5" name="Curved Up Arrow 24"/>
          <p:cNvSpPr/>
          <p:nvPr/>
        </p:nvSpPr>
        <p:spPr>
          <a:xfrm rot="409192">
            <a:off x="2549265" y="4159377"/>
            <a:ext cx="617414" cy="19695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6" name="Curved Up Arrow 25"/>
          <p:cNvSpPr/>
          <p:nvPr/>
        </p:nvSpPr>
        <p:spPr>
          <a:xfrm rot="409192">
            <a:off x="3283559" y="4227783"/>
            <a:ext cx="672237" cy="24228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7" name="Striped Right Arrow 26"/>
          <p:cNvSpPr/>
          <p:nvPr/>
        </p:nvSpPr>
        <p:spPr>
          <a:xfrm rot="16200000" flipV="1">
            <a:off x="1298420" y="2268896"/>
            <a:ext cx="1015663" cy="331239"/>
          </a:xfrm>
          <a:prstGeom prst="stripedRightArrow">
            <a:avLst/>
          </a:prstGeom>
          <a:noFill/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สี่เหลี่ยมผืนผ้า 42"/>
          <p:cNvSpPr>
            <a:spLocks noChangeArrowheads="1"/>
          </p:cNvSpPr>
          <p:nvPr/>
        </p:nvSpPr>
        <p:spPr bwMode="auto">
          <a:xfrm>
            <a:off x="4179788" y="1926685"/>
            <a:ext cx="3509516" cy="1107996"/>
          </a:xfrm>
          <a:prstGeom prst="leftArrowCallout">
            <a:avLst>
              <a:gd name="adj1" fmla="val 25000"/>
              <a:gd name="adj2" fmla="val 26250"/>
              <a:gd name="adj3" fmla="val 23750"/>
              <a:gd name="adj4" fmla="val 82023"/>
            </a:avLst>
          </a:prstGeom>
          <a:ln/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0850" indent="-450850"/>
            <a:r>
              <a:rPr lang="th-TH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ตัดยอดผลงานสะสมทุกสิ้นเดือน</a:t>
            </a:r>
          </a:p>
          <a:p>
            <a:pPr marL="450850" indent="-450850"/>
            <a:r>
              <a:rPr lang="th-TH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และบันทึกไว้เป็นฐานข้อมูลสะสม</a:t>
            </a:r>
          </a:p>
          <a:p>
            <a:pPr marL="450850" indent="-450850"/>
            <a:r>
              <a:rPr lang="th-TH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จนถึงสิ้นเดือนนั้นๆ</a:t>
            </a:r>
            <a:endParaRPr lang="th-TH" sz="2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Striped Right Arrow 31"/>
          <p:cNvSpPr/>
          <p:nvPr/>
        </p:nvSpPr>
        <p:spPr>
          <a:xfrm rot="16200000" flipV="1">
            <a:off x="1996896" y="2268896"/>
            <a:ext cx="1015663" cy="331239"/>
          </a:xfrm>
          <a:prstGeom prst="stripedRightArrow">
            <a:avLst/>
          </a:prstGeom>
          <a:noFill/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Striped Right Arrow 32"/>
          <p:cNvSpPr/>
          <p:nvPr/>
        </p:nvSpPr>
        <p:spPr>
          <a:xfrm rot="16200000" flipV="1">
            <a:off x="2719752" y="2268896"/>
            <a:ext cx="1015663" cy="331239"/>
          </a:xfrm>
          <a:prstGeom prst="stripedRightArrow">
            <a:avLst/>
          </a:prstGeom>
          <a:noFill/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Striped Right Arrow 33"/>
          <p:cNvSpPr/>
          <p:nvPr/>
        </p:nvSpPr>
        <p:spPr>
          <a:xfrm rot="16200000" flipV="1">
            <a:off x="3415452" y="2268896"/>
            <a:ext cx="1015663" cy="331239"/>
          </a:xfrm>
          <a:prstGeom prst="stripedRightArrow">
            <a:avLst/>
          </a:prstGeom>
          <a:noFill/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Rounded Rectangle 34"/>
          <p:cNvSpPr/>
          <p:nvPr/>
        </p:nvSpPr>
        <p:spPr>
          <a:xfrm>
            <a:off x="1496616" y="3356992"/>
            <a:ext cx="6192688" cy="1224136"/>
          </a:xfrm>
          <a:prstGeom prst="round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Rectangle 35"/>
          <p:cNvSpPr/>
          <p:nvPr/>
        </p:nvSpPr>
        <p:spPr>
          <a:xfrm>
            <a:off x="4664968" y="3759423"/>
            <a:ext cx="28055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0850" indent="-450850"/>
            <a:r>
              <a:rPr lang="en-US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A</a:t>
            </a:r>
            <a:r>
              <a: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คือ ข้อมูล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สะสมจนถึงปัจจุบัน</a:t>
            </a:r>
            <a:endParaRPr lang="th-TH" sz="2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142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2044166" y="0"/>
            <a:ext cx="5904656" cy="646331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0850" indent="-450850" algn="ctr"/>
            <a:r>
              <a:rPr lang="th-TH" sz="3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การเชื่อมโยงข้อมูลภายใน </a:t>
            </a:r>
            <a:r>
              <a:rPr lang="en-US" sz="3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Data Warehouse</a:t>
            </a:r>
            <a:endParaRPr lang="th-TH" sz="36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 descr="C:\Users\Administrator\Desktop\aaa\14.pn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472"/>
          <a:stretch/>
        </p:blipFill>
        <p:spPr bwMode="auto">
          <a:xfrm>
            <a:off x="5606574" y="908719"/>
            <a:ext cx="1866706" cy="2860861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esktop\aaa\09.pn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260" r="23167" b="6566"/>
          <a:stretch/>
        </p:blipFill>
        <p:spPr bwMode="auto">
          <a:xfrm>
            <a:off x="470439" y="1071633"/>
            <a:ext cx="1818264" cy="1510966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istrator\Desktop\aaa\10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220" b="16665"/>
          <a:stretch/>
        </p:blipFill>
        <p:spPr bwMode="auto">
          <a:xfrm>
            <a:off x="470440" y="2673517"/>
            <a:ext cx="1818264" cy="755483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istrator\Desktop\aaa\11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416496" y="4256030"/>
            <a:ext cx="1818264" cy="2341322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istrator\Desktop\aaa\12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9373"/>
          <a:stretch/>
        </p:blipFill>
        <p:spPr bwMode="auto">
          <a:xfrm>
            <a:off x="7962289" y="2122740"/>
            <a:ext cx="1743239" cy="1162244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dministrator\Desktop\aaa\13.pn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232"/>
          <a:stretch/>
        </p:blipFill>
        <p:spPr bwMode="auto">
          <a:xfrm>
            <a:off x="2864768" y="3031896"/>
            <a:ext cx="2214621" cy="3637464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5559718" y="4077072"/>
            <a:ext cx="3941293" cy="919401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 marL="450850" indent="-450850"/>
            <a:r>
              <a:rPr 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DT : Dimensions Table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ข้อมูล</a:t>
            </a:r>
            <a:r>
              <a: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เชิง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มิติ</a:t>
            </a:r>
            <a:endParaRPr lang="en-US" sz="24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0850" indent="-450850"/>
            <a:r>
              <a:rPr lang="en-US" sz="24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FT </a:t>
            </a:r>
            <a:r>
              <a:rPr lang="en-US" sz="2400" b="1" dirty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: Fact Table (Measures)</a:t>
            </a:r>
            <a:r>
              <a:rPr lang="th-TH" sz="2400" b="1" dirty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ข้อมูล</a:t>
            </a:r>
            <a:r>
              <a:rPr lang="th-TH" sz="2400" b="1" dirty="0" smtClean="0">
                <a:solidFill>
                  <a:srgbClr val="FFC000"/>
                </a:solidFill>
                <a:latin typeface="TH SarabunPSK" pitchFamily="34" charset="-34"/>
                <a:cs typeface="TH SarabunPSK" pitchFamily="34" charset="-34"/>
              </a:rPr>
              <a:t>ตัวเลข</a:t>
            </a:r>
            <a:endParaRPr lang="en-US" sz="2400" b="1" dirty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1" name="Elbow Connector 40"/>
          <p:cNvCxnSpPr/>
          <p:nvPr/>
        </p:nvCxnSpPr>
        <p:spPr>
          <a:xfrm flipV="1">
            <a:off x="2288704" y="2528292"/>
            <a:ext cx="3317870" cy="468660"/>
          </a:xfrm>
          <a:prstGeom prst="bentConnector3">
            <a:avLst>
              <a:gd name="adj1" fmla="val 9913"/>
            </a:avLst>
          </a:prstGeom>
          <a:ln w="28575">
            <a:solidFill>
              <a:srgbClr val="F430CF"/>
            </a:solidFill>
            <a:prstDash val="dash"/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Elbow Connector 48"/>
          <p:cNvCxnSpPr/>
          <p:nvPr/>
        </p:nvCxnSpPr>
        <p:spPr>
          <a:xfrm rot="10800000">
            <a:off x="416496" y="1844824"/>
            <a:ext cx="2448272" cy="2078117"/>
          </a:xfrm>
          <a:prstGeom prst="bentConnector3">
            <a:avLst>
              <a:gd name="adj1" fmla="val 111682"/>
            </a:avLst>
          </a:prstGeom>
          <a:ln w="28575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79" name="Straight Arrow Connector 2078"/>
          <p:cNvCxnSpPr/>
          <p:nvPr/>
        </p:nvCxnSpPr>
        <p:spPr>
          <a:xfrm>
            <a:off x="2288704" y="1489842"/>
            <a:ext cx="3317870" cy="0"/>
          </a:xfrm>
          <a:prstGeom prst="straightConnector1">
            <a:avLst/>
          </a:prstGeom>
          <a:ln w="28575">
            <a:solidFill>
              <a:srgbClr val="F430CF"/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65"/>
          <p:cNvCxnSpPr/>
          <p:nvPr/>
        </p:nvCxnSpPr>
        <p:spPr>
          <a:xfrm flipV="1">
            <a:off x="2234760" y="5013176"/>
            <a:ext cx="630008" cy="597512"/>
          </a:xfrm>
          <a:prstGeom prst="bentConnector3">
            <a:avLst>
              <a:gd name="adj1" fmla="val 50000"/>
            </a:avLst>
          </a:prstGeom>
          <a:ln w="28575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2288704" y="3284984"/>
            <a:ext cx="576065" cy="0"/>
          </a:xfrm>
          <a:prstGeom prst="straightConnector1">
            <a:avLst/>
          </a:prstGeom>
          <a:ln w="285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Elbow Connector 71"/>
          <p:cNvCxnSpPr/>
          <p:nvPr/>
        </p:nvCxnSpPr>
        <p:spPr>
          <a:xfrm>
            <a:off x="7473280" y="1412776"/>
            <a:ext cx="1288621" cy="709964"/>
          </a:xfrm>
          <a:prstGeom prst="bentConnector2">
            <a:avLst/>
          </a:prstGeom>
          <a:ln w="28575">
            <a:solidFill>
              <a:srgbClr val="F430CF"/>
            </a:solidFill>
            <a:prstDash val="dash"/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2864768" y="2924944"/>
            <a:ext cx="401101" cy="401101"/>
          </a:xfrm>
          <a:prstGeom prst="ellipse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6" name="Oval 85"/>
          <p:cNvSpPr/>
          <p:nvPr/>
        </p:nvSpPr>
        <p:spPr>
          <a:xfrm>
            <a:off x="484295" y="2537698"/>
            <a:ext cx="401101" cy="40110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7" name="Oval 86"/>
          <p:cNvSpPr/>
          <p:nvPr/>
        </p:nvSpPr>
        <p:spPr>
          <a:xfrm>
            <a:off x="5606574" y="836712"/>
            <a:ext cx="401101" cy="401101"/>
          </a:xfrm>
          <a:prstGeom prst="ellipse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8" name="Oval 87"/>
          <p:cNvSpPr/>
          <p:nvPr/>
        </p:nvSpPr>
        <p:spPr>
          <a:xfrm>
            <a:off x="7962289" y="1970516"/>
            <a:ext cx="401101" cy="40110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1" name="Oval 90"/>
          <p:cNvSpPr/>
          <p:nvPr/>
        </p:nvSpPr>
        <p:spPr>
          <a:xfrm>
            <a:off x="416496" y="4108019"/>
            <a:ext cx="401101" cy="40110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2" name="Oval 91"/>
          <p:cNvSpPr/>
          <p:nvPr/>
        </p:nvSpPr>
        <p:spPr>
          <a:xfrm>
            <a:off x="470439" y="908719"/>
            <a:ext cx="401101" cy="40110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3" name="TextBox 24"/>
          <p:cNvSpPr txBox="1">
            <a:spLocks noChangeArrowheads="1"/>
          </p:cNvSpPr>
          <p:nvPr/>
        </p:nvSpPr>
        <p:spPr bwMode="auto">
          <a:xfrm>
            <a:off x="5266000" y="5457898"/>
            <a:ext cx="45287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***</a:t>
            </a: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จำเป็นต้องรู้ เพื่อใช้สร้างรายงานเอง</a:t>
            </a: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***</a:t>
            </a:r>
            <a:endParaRPr lang="th-TH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2828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3332820" y="107921"/>
            <a:ext cx="3240360" cy="707886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0850" indent="-450850" algn="ctr"/>
            <a:r>
              <a:rPr lang="th-TH" sz="40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เปรียบเทียบ</a:t>
            </a:r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ชื่อที่ใช้</a:t>
            </a:r>
            <a:endParaRPr lang="th-TH" sz="40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62144520"/>
              </p:ext>
            </p:extLst>
          </p:nvPr>
        </p:nvGraphicFramePr>
        <p:xfrm>
          <a:off x="1856656" y="1628800"/>
          <a:ext cx="2304256" cy="3960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64124785"/>
              </p:ext>
            </p:extLst>
          </p:nvPr>
        </p:nvGraphicFramePr>
        <p:xfrm>
          <a:off x="5673080" y="1628800"/>
          <a:ext cx="252028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สี่เหลี่ยมผืนผ้า 42"/>
          <p:cNvSpPr>
            <a:spLocks noChangeArrowheads="1"/>
          </p:cNvSpPr>
          <p:nvPr/>
        </p:nvSpPr>
        <p:spPr bwMode="auto">
          <a:xfrm>
            <a:off x="1784648" y="908719"/>
            <a:ext cx="25922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แผนงบประมาณ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ผืนผ้า 42"/>
          <p:cNvSpPr>
            <a:spLocks noChangeArrowheads="1"/>
          </p:cNvSpPr>
          <p:nvPr/>
        </p:nvSpPr>
        <p:spPr bwMode="auto">
          <a:xfrm>
            <a:off x="5457056" y="908719"/>
            <a:ext cx="29523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Data Warehouse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Left-Right Arrow 11"/>
          <p:cNvSpPr/>
          <p:nvPr/>
        </p:nvSpPr>
        <p:spPr>
          <a:xfrm>
            <a:off x="4160912" y="1793721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Left-Right Arrow 8"/>
          <p:cNvSpPr/>
          <p:nvPr/>
        </p:nvSpPr>
        <p:spPr>
          <a:xfrm>
            <a:off x="4160912" y="2564903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Left-Right Arrow 9"/>
          <p:cNvSpPr/>
          <p:nvPr/>
        </p:nvSpPr>
        <p:spPr>
          <a:xfrm>
            <a:off x="4160912" y="3428999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Left-Right Arrow 10"/>
          <p:cNvSpPr/>
          <p:nvPr/>
        </p:nvSpPr>
        <p:spPr>
          <a:xfrm>
            <a:off x="4160912" y="4221087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Left-Right Arrow 12"/>
          <p:cNvSpPr/>
          <p:nvPr/>
        </p:nvSpPr>
        <p:spPr>
          <a:xfrm>
            <a:off x="4160912" y="5157191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22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3080792" y="56818"/>
            <a:ext cx="3600400" cy="584775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0850" indent="-450850" algn="ctr"/>
            <a:r>
              <a:rPr lang="th-TH" sz="32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เปรียบเทียบชื่อเรียก(ต่อ)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9865067"/>
              </p:ext>
            </p:extLst>
          </p:nvPr>
        </p:nvGraphicFramePr>
        <p:xfrm>
          <a:off x="2144688" y="1556793"/>
          <a:ext cx="1728192" cy="3168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835162724"/>
              </p:ext>
            </p:extLst>
          </p:nvPr>
        </p:nvGraphicFramePr>
        <p:xfrm>
          <a:off x="6177136" y="1556793"/>
          <a:ext cx="2160240" cy="31683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สี่เหลี่ยมผืนผ้า 42"/>
          <p:cNvSpPr>
            <a:spLocks noChangeArrowheads="1"/>
          </p:cNvSpPr>
          <p:nvPr/>
        </p:nvSpPr>
        <p:spPr bwMode="auto">
          <a:xfrm>
            <a:off x="1784648" y="764704"/>
            <a:ext cx="25922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แผนงบประมาณ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สี่เหลี่ยมผืนผ้า 42"/>
          <p:cNvSpPr>
            <a:spLocks noChangeArrowheads="1"/>
          </p:cNvSpPr>
          <p:nvPr/>
        </p:nvSpPr>
        <p:spPr bwMode="auto">
          <a:xfrm>
            <a:off x="5817096" y="764704"/>
            <a:ext cx="29523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en-US" sz="3200" b="1" dirty="0" smtClean="0">
                <a:latin typeface="TH SarabunPSK" pitchFamily="34" charset="-34"/>
                <a:cs typeface="TH SarabunPSK" pitchFamily="34" charset="-34"/>
              </a:rPr>
              <a:t>Data Warehouse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Left-Right Arrow 11"/>
          <p:cNvSpPr/>
          <p:nvPr/>
        </p:nvSpPr>
        <p:spPr>
          <a:xfrm>
            <a:off x="4160912" y="1793722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Left-Right Arrow 12"/>
          <p:cNvSpPr/>
          <p:nvPr/>
        </p:nvSpPr>
        <p:spPr>
          <a:xfrm>
            <a:off x="4160912" y="2996952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Left-Right Arrow 13"/>
          <p:cNvSpPr/>
          <p:nvPr/>
        </p:nvSpPr>
        <p:spPr>
          <a:xfrm>
            <a:off x="4160912" y="4149080"/>
            <a:ext cx="1728192" cy="339134"/>
          </a:xfrm>
          <a:prstGeom prst="leftRightArrow">
            <a:avLst/>
          </a:prstGeom>
          <a:ln w="19050">
            <a:solidFill>
              <a:srgbClr val="92D05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428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600" y="693181"/>
            <a:ext cx="6777111" cy="27358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Hexagon 5"/>
          <p:cNvSpPr/>
          <p:nvPr/>
        </p:nvSpPr>
        <p:spPr>
          <a:xfrm>
            <a:off x="2864768" y="793860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2288704" y="2594060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463" y="3645024"/>
            <a:ext cx="3470271" cy="28083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Hexagon 13"/>
          <p:cNvSpPr/>
          <p:nvPr/>
        </p:nvSpPr>
        <p:spPr>
          <a:xfrm>
            <a:off x="2360712" y="4941168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24"/>
          <p:cNvSpPr txBox="1">
            <a:spLocks noChangeArrowheads="1"/>
          </p:cNvSpPr>
          <p:nvPr/>
        </p:nvSpPr>
        <p:spPr bwMode="auto">
          <a:xfrm>
            <a:off x="2762391" y="95724"/>
            <a:ext cx="4171319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th-TH"/>
            </a:defPPr>
            <a:lvl1pPr marL="450850" indent="-450850" algn="ctr">
              <a:defRPr sz="3200" b="1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r>
              <a:rPr lang="th-TH" dirty="0" smtClean="0"/>
              <a:t>เข้า</a:t>
            </a:r>
            <a:r>
              <a:rPr lang="th-TH" dirty="0"/>
              <a:t>สู่</a:t>
            </a:r>
            <a:r>
              <a:rPr lang="th-TH" dirty="0" smtClean="0"/>
              <a:t>ระบบ </a:t>
            </a:r>
            <a:r>
              <a:rPr lang="en-US" dirty="0" smtClean="0"/>
              <a:t>Data Warehouse</a:t>
            </a:r>
            <a:endParaRPr lang="th-TH" dirty="0"/>
          </a:p>
        </p:txBody>
      </p:sp>
      <p:sp>
        <p:nvSpPr>
          <p:cNvPr id="11" name="TextBox 24"/>
          <p:cNvSpPr txBox="1">
            <a:spLocks noChangeArrowheads="1"/>
          </p:cNvSpPr>
          <p:nvPr/>
        </p:nvSpPr>
        <p:spPr bwMode="auto">
          <a:xfrm>
            <a:off x="3670742" y="4149080"/>
            <a:ext cx="617880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sz="22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เรียก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ผ่าน </a:t>
            </a:r>
            <a:r>
              <a:rPr lang="en-US" sz="2200" b="1" dirty="0">
                <a:latin typeface="TH SarabunPSK" pitchFamily="34" charset="-34"/>
                <a:cs typeface="TH SarabunPSK" pitchFamily="34" charset="-34"/>
              </a:rPr>
              <a:t>Browser 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โดยพิมพ์ </a:t>
            </a:r>
            <a:r>
              <a:rPr lang="en-US" sz="2200" b="1" dirty="0">
                <a:latin typeface="TH SarabunPSK" pitchFamily="34" charset="-34"/>
                <a:cs typeface="TH SarabunPSK" pitchFamily="34" charset="-34"/>
              </a:rPr>
              <a:t>http://datacenter.dsd.go.th/ 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ในช่อง </a:t>
            </a:r>
            <a:r>
              <a:rPr lang="en-US" sz="2200" b="1" dirty="0" smtClean="0">
                <a:latin typeface="TH SarabunPSK" pitchFamily="34" charset="-34"/>
                <a:cs typeface="TH SarabunPSK" pitchFamily="34" charset="-34"/>
              </a:rPr>
              <a:t>URL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657836" y="4653136"/>
            <a:ext cx="5471628" cy="450636"/>
            <a:chOff x="4089884" y="4653136"/>
            <a:chExt cx="5687652" cy="450636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953000" y="4653136"/>
              <a:ext cx="723622" cy="450636"/>
            </a:xfrm>
            <a:prstGeom prst="rect">
              <a:avLst/>
            </a:prstGeom>
          </p:spPr>
        </p:pic>
        <p:sp>
          <p:nvSpPr>
            <p:cNvPr id="17" name="TextBox 24"/>
            <p:cNvSpPr txBox="1">
              <a:spLocks noChangeArrowheads="1"/>
            </p:cNvSpPr>
            <p:nvPr/>
          </p:nvSpPr>
          <p:spPr bwMode="auto">
            <a:xfrm>
              <a:off x="4089884" y="4653136"/>
              <a:ext cx="5687652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th-TH"/>
              </a:defPPr>
              <a:lvl1pPr defTabSz="914296" fontAlgn="auto">
                <a:spcBef>
                  <a:spcPts val="1200"/>
                </a:spcBef>
                <a:spcAft>
                  <a:spcPts val="0"/>
                </a:spcAft>
                <a:defRPr sz="2200" b="1">
                  <a:latin typeface="TH SarabunPSK" pitchFamily="34" charset="-34"/>
                  <a:cs typeface="TH SarabunPSK" pitchFamily="34" charset="-34"/>
                </a:defRPr>
              </a:lvl1pPr>
            </a:lstStyle>
            <a:p>
              <a:r>
                <a:rPr lang="en-US" dirty="0"/>
                <a:t>2. Click </a:t>
              </a:r>
              <a:r>
                <a:rPr lang="th-TH" dirty="0"/>
                <a:t>                 เพื่อเข้าสู่หน้า</a:t>
              </a:r>
              <a:r>
                <a:rPr lang="en-US" dirty="0"/>
                <a:t> Login</a:t>
              </a:r>
              <a:endParaRPr lang="th-TH" dirty="0"/>
            </a:p>
          </p:txBody>
        </p:sp>
      </p:grpSp>
      <p:sp>
        <p:nvSpPr>
          <p:cNvPr id="18" name="TextBox 24"/>
          <p:cNvSpPr txBox="1">
            <a:spLocks noChangeArrowheads="1"/>
          </p:cNvSpPr>
          <p:nvPr/>
        </p:nvSpPr>
        <p:spPr bwMode="auto">
          <a:xfrm>
            <a:off x="3670742" y="5229200"/>
            <a:ext cx="610679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sz="22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ทำ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การ </a:t>
            </a:r>
            <a:r>
              <a:rPr lang="en-US" sz="2200" b="1" dirty="0">
                <a:latin typeface="TH SarabunPSK" pitchFamily="34" charset="-34"/>
                <a:cs typeface="TH SarabunPSK" pitchFamily="34" charset="-34"/>
              </a:rPr>
              <a:t>Login 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โดยต้องกรอก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รายละเอียดของ </a:t>
            </a:r>
            <a:r>
              <a:rPr lang="en-US" sz="2200" b="1" dirty="0">
                <a:latin typeface="TH SarabunPSK" pitchFamily="34" charset="-34"/>
                <a:cs typeface="TH SarabunPSK" pitchFamily="34" charset="-34"/>
              </a:rPr>
              <a:t>User ID 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sz="2200" b="1" dirty="0">
                <a:latin typeface="TH SarabunPSK" pitchFamily="34" charset="-34"/>
                <a:cs typeface="TH SarabunPSK" pitchFamily="34" charset="-34"/>
              </a:rPr>
              <a:t>Password </a:t>
            </a:r>
            <a:endParaRPr lang="th-TH" sz="2200" b="1" dirty="0" smtClean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  เพื่อ</a:t>
            </a:r>
            <a:r>
              <a:rPr lang="th-TH" sz="2200" b="1" dirty="0">
                <a:latin typeface="TH SarabunPSK" pitchFamily="34" charset="-34"/>
                <a:cs typeface="TH SarabunPSK" pitchFamily="34" charset="-34"/>
              </a:rPr>
              <a:t>เข้า</a:t>
            </a:r>
            <a:r>
              <a:rPr lang="th-TH" sz="2200" b="1" dirty="0" smtClean="0">
                <a:latin typeface="TH SarabunPSK" pitchFamily="34" charset="-34"/>
                <a:cs typeface="TH SarabunPSK" pitchFamily="34" charset="-34"/>
              </a:rPr>
              <a:t>ใช้งาน </a:t>
            </a:r>
            <a:r>
              <a:rPr lang="th-TH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(ในแต่ละจังหวัดจะมี </a:t>
            </a:r>
            <a:r>
              <a:rPr lang="en-US" sz="2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 User ID)</a:t>
            </a:r>
            <a:endParaRPr lang="th-TH" sz="22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1172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4" grpId="0" animBg="1"/>
      <p:bldP spid="11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4" name="สี่เหลี่ยมผืนผ้า 42"/>
          <p:cNvSpPr>
            <a:spLocks noChangeArrowheads="1"/>
          </p:cNvSpPr>
          <p:nvPr/>
        </p:nvSpPr>
        <p:spPr bwMode="auto">
          <a:xfrm>
            <a:off x="2072680" y="35913"/>
            <a:ext cx="561662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32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ส่วนประกอบ</a:t>
            </a:r>
            <a:r>
              <a:rPr lang="th-TH" sz="32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th-TH" sz="32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จำเป็นต้องรู้จักใน</a:t>
            </a:r>
            <a:r>
              <a:rPr lang="th-TH" sz="32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หน้าแรก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57" y="1028353"/>
            <a:ext cx="9726487" cy="3618826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cxnSp>
        <p:nvCxnSpPr>
          <p:cNvPr id="6" name="Straight Connector 5"/>
          <p:cNvCxnSpPr/>
          <p:nvPr/>
        </p:nvCxnSpPr>
        <p:spPr>
          <a:xfrm>
            <a:off x="7041232" y="1935882"/>
            <a:ext cx="0" cy="144016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6897216" y="2077294"/>
            <a:ext cx="288032" cy="288032"/>
          </a:xfrm>
          <a:prstGeom prst="ellips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3440832" y="2401838"/>
            <a:ext cx="288032" cy="288032"/>
          </a:xfrm>
          <a:prstGeom prst="ellips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3058" y="1961803"/>
            <a:ext cx="6558134" cy="28803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3" name="Straight Connector 12"/>
          <p:cNvCxnSpPr/>
          <p:nvPr/>
        </p:nvCxnSpPr>
        <p:spPr>
          <a:xfrm>
            <a:off x="3585964" y="2257822"/>
            <a:ext cx="0" cy="144016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121352" y="1935882"/>
            <a:ext cx="0" cy="144016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7977336" y="2077294"/>
            <a:ext cx="288032" cy="288032"/>
          </a:xfrm>
          <a:prstGeom prst="ellips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2504728" y="1359818"/>
            <a:ext cx="0" cy="144016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2360712" y="1096169"/>
            <a:ext cx="288032" cy="288032"/>
          </a:xfrm>
          <a:prstGeom prst="ellips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4"/>
          <p:cNvSpPr txBox="1">
            <a:spLocks noChangeArrowheads="1"/>
          </p:cNvSpPr>
          <p:nvPr/>
        </p:nvSpPr>
        <p:spPr bwMode="auto">
          <a:xfrm>
            <a:off x="1280592" y="4725144"/>
            <a:ext cx="637123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ชื่อของหน่วยงานที่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Login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เข้าใช้งาน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DSD Report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คือ หน้า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Dashboard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หรือ แผงข้อมูลที่กรมฯได้เตรียมไว้ให้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Tab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แสดงชื่อของฐานข้อมูล ที่ได้จัดเตรียม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Dashboards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ไว้แล้วในช่วงเวลาต่างๆ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ส่วนที่แสดงหน้ารายงาน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Answer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คือ เข้าสู่การเรียกดูรายงานแบบกำหนดเอง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MY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Dashboards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คือ หน้า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Dashboard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หรือ แผง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ข้อมูลที่ได้สร้างขึ้นเองจากข้อ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3080792" y="1359818"/>
            <a:ext cx="0" cy="144016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2936776" y="1096169"/>
            <a:ext cx="288032" cy="288032"/>
          </a:xfrm>
          <a:prstGeom prst="ellips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 flipH="1">
            <a:off x="235006" y="2348880"/>
            <a:ext cx="2989802" cy="1077575"/>
          </a:xfrm>
          <a:prstGeom prst="cloudCallout">
            <a:avLst>
              <a:gd name="adj1" fmla="val -53363"/>
              <a:gd name="adj2" fmla="val -68536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ข้อระวัง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เรียกใช้งานให้ถูกที่และถูกช่วงเวลา 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!!!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5097016" y="3717032"/>
            <a:ext cx="0" cy="144016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4953000" y="3453383"/>
            <a:ext cx="288032" cy="288032"/>
          </a:xfrm>
          <a:prstGeom prst="ellips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1849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7" grpId="0" animBg="1"/>
      <p:bldP spid="24" grpId="0" animBg="1"/>
      <p:bldP spid="27" grpId="0"/>
      <p:bldP spid="32" grpId="0" animBg="1"/>
      <p:bldP spid="18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1F8E76-4DB7-4854-8BB2-1C6E866302A8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483544" y="188640"/>
            <a:ext cx="728588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สรุปวิธีการเรียกรายงานจากระบบ</a:t>
            </a:r>
          </a:p>
          <a:p>
            <a:pPr marL="450850" indent="-450850" algn="ctr"/>
            <a:r>
              <a:rPr lang="th-TH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0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Data Warehouse</a:t>
            </a:r>
            <a:endParaRPr lang="th-TH" sz="40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24"/>
          <p:cNvSpPr txBox="1">
            <a:spLocks noChangeArrowheads="1"/>
          </p:cNvSpPr>
          <p:nvPr/>
        </p:nvSpPr>
        <p:spPr bwMode="auto">
          <a:xfrm>
            <a:off x="416496" y="1700808"/>
            <a:ext cx="921702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71500" indent="-571500" defTabSz="914296" fontAlgn="auto"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เรียกดูจาก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Dashboard 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หน้า 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4400" b="1" dirty="0" err="1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Dsd</a:t>
            </a:r>
            <a:r>
              <a:rPr lang="en-US" sz="4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Report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ที่ได้จัดเตรียมไว้ให้แล้ว</a:t>
            </a:r>
            <a:endParaRPr lang="th-TH" sz="3600" b="1" dirty="0" smtClean="0">
              <a:latin typeface="TH SarabunPSK" pitchFamily="34" charset="-34"/>
              <a:cs typeface="TH SarabunPSK" pitchFamily="34" charset="-34"/>
            </a:endParaRPr>
          </a:p>
          <a:p>
            <a:pPr marL="571500" indent="-571500" defTabSz="914296" fontAlgn="auto"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เรียกดูจาก 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4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Answer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โดยต้องสร้างรูปแบบรายงาน</a:t>
            </a:r>
          </a:p>
          <a:p>
            <a:pPr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   ขึ้นเองและจัดเก็บไว้ใน 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44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My Dashboard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endParaRPr lang="th-TH" sz="44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1640632" y="5085184"/>
            <a:ext cx="6048672" cy="1452384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เงื่อนไข</a:t>
            </a:r>
            <a:r>
              <a:rPr lang="en-US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เลือกฐานข้อมูลที่ใช้ให้ถูกช่วงเวลา ที่ต้องการพิจารณา</a:t>
            </a:r>
            <a:r>
              <a:rPr lang="en-US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!!!</a:t>
            </a: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3269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870364" y="35913"/>
            <a:ext cx="603496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32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</a:t>
            </a:r>
            <a:r>
              <a:rPr lang="en-US" sz="32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Dashboard </a:t>
            </a:r>
            <a:r>
              <a:rPr lang="en-US" sz="32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sz="32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2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DSD Report</a:t>
            </a:r>
            <a:endParaRPr lang="th-TH" sz="32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906000" cy="3866297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848544" y="1844824"/>
            <a:ext cx="1800200" cy="28803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7" name="Straight Connector 6"/>
          <p:cNvCxnSpPr/>
          <p:nvPr/>
        </p:nvCxnSpPr>
        <p:spPr>
          <a:xfrm>
            <a:off x="1172580" y="1491134"/>
            <a:ext cx="0" cy="14401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3872880" y="1844824"/>
            <a:ext cx="2160240" cy="28803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24"/>
          <p:cNvSpPr txBox="1">
            <a:spLocks noChangeArrowheads="1"/>
          </p:cNvSpPr>
          <p:nvPr/>
        </p:nvSpPr>
        <p:spPr bwMode="auto">
          <a:xfrm>
            <a:off x="416496" y="4947486"/>
            <a:ext cx="56166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defTabSz="914296" fontAlgn="auto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Click Tab “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ข้อมูลปัจจุบัน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จะพบว่ามีแผงข้อมูลที่เตรียมไว้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แผงหลัก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257256" y="1844824"/>
            <a:ext cx="1944216" cy="28803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Hexagon 11"/>
          <p:cNvSpPr/>
          <p:nvPr/>
        </p:nvSpPr>
        <p:spPr>
          <a:xfrm>
            <a:off x="992560" y="119675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24"/>
          <p:cNvSpPr txBox="1">
            <a:spLocks noChangeArrowheads="1"/>
          </p:cNvSpPr>
          <p:nvPr/>
        </p:nvSpPr>
        <p:spPr bwMode="auto">
          <a:xfrm>
            <a:off x="560512" y="5365948"/>
            <a:ext cx="396044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 “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การฝึกอบรมฝีมือแรงงานโดยกรมฯ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- “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การทดสอบมาตรฐานฝีมือแรงงานโดยกรม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- “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การส่งเสริมการพัฒนาฝีมือแรงงาน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4213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4" t="917" r="2354" b="2387"/>
          <a:stretch/>
        </p:blipFill>
        <p:spPr>
          <a:xfrm>
            <a:off x="5939719" y="526242"/>
            <a:ext cx="3333761" cy="268673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0" r="16045"/>
          <a:stretch/>
        </p:blipFill>
        <p:spPr>
          <a:xfrm>
            <a:off x="1179449" y="116632"/>
            <a:ext cx="2909455" cy="410445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ounded Rectangle 4"/>
          <p:cNvSpPr/>
          <p:nvPr/>
        </p:nvSpPr>
        <p:spPr>
          <a:xfrm>
            <a:off x="5952420" y="538942"/>
            <a:ext cx="1080120" cy="49258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6" name="Straight Connector 5"/>
          <p:cNvCxnSpPr/>
          <p:nvPr/>
        </p:nvCxnSpPr>
        <p:spPr>
          <a:xfrm>
            <a:off x="2811697" y="548680"/>
            <a:ext cx="169056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Hexagon 6"/>
          <p:cNvSpPr/>
          <p:nvPr/>
        </p:nvSpPr>
        <p:spPr>
          <a:xfrm>
            <a:off x="2980753" y="40466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Left Brace 12"/>
          <p:cNvSpPr/>
          <p:nvPr/>
        </p:nvSpPr>
        <p:spPr>
          <a:xfrm>
            <a:off x="5723696" y="620688"/>
            <a:ext cx="216024" cy="1100908"/>
          </a:xfrm>
          <a:prstGeom prst="leftBrace">
            <a:avLst/>
          </a:prstGeom>
          <a:ln>
            <a:solidFill>
              <a:srgbClr val="F430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430CF"/>
              </a:solidFill>
            </a:endParaRPr>
          </a:p>
        </p:txBody>
      </p:sp>
      <p:sp>
        <p:nvSpPr>
          <p:cNvPr id="14" name="Left Brace 13"/>
          <p:cNvSpPr/>
          <p:nvPr/>
        </p:nvSpPr>
        <p:spPr>
          <a:xfrm>
            <a:off x="5723696" y="1968052"/>
            <a:ext cx="216024" cy="1100908"/>
          </a:xfrm>
          <a:prstGeom prst="leftBrace">
            <a:avLst/>
          </a:prstGeom>
          <a:ln>
            <a:solidFill>
              <a:srgbClr val="F430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430CF"/>
              </a:solidFill>
            </a:endParaRPr>
          </a:p>
        </p:txBody>
      </p:sp>
      <p:sp>
        <p:nvSpPr>
          <p:cNvPr id="15" name="TextBox 24"/>
          <p:cNvSpPr txBox="1">
            <a:spLocks noChangeArrowheads="1"/>
          </p:cNvSpPr>
          <p:nvPr/>
        </p:nvSpPr>
        <p:spPr bwMode="auto">
          <a:xfrm>
            <a:off x="-15552" y="4213537"/>
            <a:ext cx="45972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แผง“การฝึกอบรมฝีมือแรงงานโดยกรมฯ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Click “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การฝึกอบรม จำแนกตามกลุ่มสาขาอาชีพ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จะปรากฏ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ชุดกรองข้อมูล</a:t>
            </a:r>
          </a:p>
        </p:txBody>
      </p:sp>
      <p:sp>
        <p:nvSpPr>
          <p:cNvPr id="16" name="TextBox 24"/>
          <p:cNvSpPr txBox="1">
            <a:spLocks noChangeArrowheads="1"/>
          </p:cNvSpPr>
          <p:nvPr/>
        </p:nvSpPr>
        <p:spPr bwMode="auto">
          <a:xfrm>
            <a:off x="4584268" y="692696"/>
            <a:ext cx="1080120" cy="995422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ชุดกรองข้อมูล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1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24"/>
          <p:cNvSpPr txBox="1">
            <a:spLocks noChangeArrowheads="1"/>
          </p:cNvSpPr>
          <p:nvPr/>
        </p:nvSpPr>
        <p:spPr bwMode="auto">
          <a:xfrm>
            <a:off x="6947832" y="1099921"/>
            <a:ext cx="2219784" cy="1021556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ค่าตั้งต้น คือ </a:t>
            </a:r>
          </a:p>
          <a:p>
            <a:pPr marL="285750" indent="-285750" defTabSz="914296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ปี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2558 </a:t>
            </a:r>
            <a:r>
              <a:rPr lang="th-TH" sz="1800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800" dirty="0" err="1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ปีง</a:t>
            </a:r>
            <a:r>
              <a:rPr lang="th-TH" sz="1800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ปม. ปัจจุบัน)</a:t>
            </a:r>
            <a:endParaRPr lang="en-US" sz="1800" dirty="0" smtClean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  <a:p>
            <a:pPr marL="285750" indent="-285750" defTabSz="914296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แผนปฏิบัติการ(</a:t>
            </a:r>
            <a:r>
              <a:rPr lang="th-TH" sz="1800" b="1" dirty="0" err="1" smtClean="0"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ม.ปกติ)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7257523" y="2511951"/>
            <a:ext cx="169056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Hexagon 21"/>
          <p:cNvSpPr/>
          <p:nvPr/>
        </p:nvSpPr>
        <p:spPr>
          <a:xfrm>
            <a:off x="7426579" y="2367935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9108072" y="2865626"/>
            <a:ext cx="0" cy="165234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Hexagon 23"/>
          <p:cNvSpPr/>
          <p:nvPr/>
        </p:nvSpPr>
        <p:spPr>
          <a:xfrm>
            <a:off x="8913440" y="257279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" r="2067"/>
          <a:stretch/>
        </p:blipFill>
        <p:spPr>
          <a:xfrm>
            <a:off x="4808984" y="3344151"/>
            <a:ext cx="4464496" cy="34692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0" name="TextBox 24"/>
          <p:cNvSpPr txBox="1">
            <a:spLocks noChangeArrowheads="1"/>
          </p:cNvSpPr>
          <p:nvPr/>
        </p:nvSpPr>
        <p:spPr bwMode="auto">
          <a:xfrm>
            <a:off x="4584268" y="2014240"/>
            <a:ext cx="1080120" cy="995422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ชุดกรองข้อมูล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2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Box 24"/>
          <p:cNvSpPr txBox="1">
            <a:spLocks noChangeArrowheads="1"/>
          </p:cNvSpPr>
          <p:nvPr/>
        </p:nvSpPr>
        <p:spPr bwMode="auto">
          <a:xfrm>
            <a:off x="-15552" y="5148713"/>
            <a:ext cx="45972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ไปที่ชุดกรองข้อมูลเลือก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กิจกรรมการฝึกหลัก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เป็น 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“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การฝึกยกระดับฝีมือ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-4316" y="5805264"/>
            <a:ext cx="4597276" cy="418290"/>
            <a:chOff x="56456" y="5924938"/>
            <a:chExt cx="4597276" cy="418290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01899" y="5966675"/>
              <a:ext cx="522795" cy="37655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2" name="TextBox 24"/>
            <p:cNvSpPr txBox="1">
              <a:spLocks noChangeArrowheads="1"/>
            </p:cNvSpPr>
            <p:nvPr/>
          </p:nvSpPr>
          <p:spPr bwMode="auto">
            <a:xfrm>
              <a:off x="56456" y="5924938"/>
              <a:ext cx="459727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91429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 smtClean="0">
                  <a:latin typeface="TH SarabunPSK" pitchFamily="34" charset="-34"/>
                  <a:cs typeface="TH SarabunPSK" pitchFamily="34" charset="-34"/>
                </a:rPr>
                <a:t>4. Click </a:t>
              </a:r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ปุ่ม            ผลการกรองจะปรากฏที่ส่วนแสดงผล</a:t>
              </a:r>
              <a:endParaRPr lang="en-US" sz="20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19720" y="6312967"/>
            <a:ext cx="4273240" cy="428401"/>
            <a:chOff x="67692" y="6312967"/>
            <a:chExt cx="4273240" cy="428401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608988" y="6364815"/>
              <a:ext cx="543812" cy="37655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40" name="TextBox 24"/>
            <p:cNvSpPr txBox="1">
              <a:spLocks noChangeArrowheads="1"/>
            </p:cNvSpPr>
            <p:nvPr/>
          </p:nvSpPr>
          <p:spPr bwMode="auto">
            <a:xfrm>
              <a:off x="67692" y="6312967"/>
              <a:ext cx="427324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914296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2000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อย่าลืม</a:t>
              </a:r>
              <a:r>
                <a:rPr lang="en-US" sz="2000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!! </a:t>
              </a:r>
              <a:r>
                <a:rPr lang="th-TH" sz="2000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ทุกครั้งที่กรอง ต้องกดปุ่ม            ทุกครั้งนะครับ</a:t>
              </a:r>
              <a:endPara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42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</p:spTree>
    <p:extLst>
      <p:ext uri="{BB962C8B-B14F-4D97-AF65-F5344CB8AC3E}">
        <p14:creationId xmlns:p14="http://schemas.microsoft.com/office/powerpoint/2010/main" val="166370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3" grpId="0" animBg="1"/>
      <p:bldP spid="14" grpId="0" animBg="1"/>
      <p:bldP spid="15" grpId="0"/>
      <p:bldP spid="16" grpId="0" animBg="1"/>
      <p:bldP spid="18" grpId="0" animBg="1"/>
      <p:bldP spid="22" grpId="0" animBg="1"/>
      <p:bldP spid="24" grpId="0" animBg="1"/>
      <p:bldP spid="30" grpId="0" animBg="1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01" y="967407"/>
            <a:ext cx="4131320" cy="23918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0" y="3671410"/>
            <a:ext cx="4088562" cy="30699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cxnSp>
        <p:nvCxnSpPr>
          <p:cNvPr id="4" name="Straight Connector 3"/>
          <p:cNvCxnSpPr/>
          <p:nvPr/>
        </p:nvCxnSpPr>
        <p:spPr>
          <a:xfrm>
            <a:off x="2324708" y="2939356"/>
            <a:ext cx="0" cy="199578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Hexagon 4"/>
          <p:cNvSpPr/>
          <p:nvPr/>
        </p:nvSpPr>
        <p:spPr>
          <a:xfrm>
            <a:off x="2144688" y="263691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932726" y="6165304"/>
            <a:ext cx="144016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Hexagon 12"/>
          <p:cNvSpPr/>
          <p:nvPr/>
        </p:nvSpPr>
        <p:spPr>
          <a:xfrm>
            <a:off x="3063941" y="6021288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8"/>
          <a:stretch/>
        </p:blipFill>
        <p:spPr>
          <a:xfrm>
            <a:off x="5368294" y="836712"/>
            <a:ext cx="3041090" cy="2541612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6" name="Straight Connector 15"/>
          <p:cNvCxnSpPr/>
          <p:nvPr/>
        </p:nvCxnSpPr>
        <p:spPr>
          <a:xfrm flipV="1">
            <a:off x="6486995" y="2670944"/>
            <a:ext cx="0" cy="14401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Hexagon 16"/>
          <p:cNvSpPr/>
          <p:nvPr/>
        </p:nvSpPr>
        <p:spPr>
          <a:xfrm>
            <a:off x="6304397" y="238291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04928" y="3671410"/>
            <a:ext cx="53285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Click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u="sng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Download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จะปรากฏหน้าต่างให้เลือกประเภทการ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Download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04928" y="4221088"/>
            <a:ext cx="53285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Download to Excel”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กรอบ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หน้าต่างที่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Download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จะปรากฏที่ด้านซ้ายมือของจอภาพ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304928" y="5837202"/>
            <a:ext cx="53285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7. Click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เพื่อเปิดใช้งานในโปรแกรม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Excel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1835408" y="5961980"/>
            <a:ext cx="1639332" cy="792088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Rounded Rectangle 30"/>
          <p:cNvSpPr/>
          <p:nvPr/>
        </p:nvSpPr>
        <p:spPr>
          <a:xfrm>
            <a:off x="5280420" y="2768228"/>
            <a:ext cx="2032090" cy="654261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</p:spTree>
    <p:extLst>
      <p:ext uri="{BB962C8B-B14F-4D97-AF65-F5344CB8AC3E}">
        <p14:creationId xmlns:p14="http://schemas.microsoft.com/office/powerpoint/2010/main" val="300154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7" grpId="0" animBg="1"/>
      <p:bldP spid="25" grpId="0"/>
      <p:bldP spid="27" grpId="0"/>
      <p:bldP spid="29" grpId="0"/>
      <p:bldP spid="30" grpId="0" animBg="1"/>
      <p:bldP spid="3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19"/>
          <a:stretch/>
        </p:blipFill>
        <p:spPr>
          <a:xfrm>
            <a:off x="278373" y="1051371"/>
            <a:ext cx="5034667" cy="1831483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22" name="Straight Connector 21"/>
          <p:cNvCxnSpPr/>
          <p:nvPr/>
        </p:nvCxnSpPr>
        <p:spPr>
          <a:xfrm flipV="1">
            <a:off x="2471302" y="2636912"/>
            <a:ext cx="0" cy="187772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Hexagon 22"/>
          <p:cNvSpPr/>
          <p:nvPr/>
        </p:nvSpPr>
        <p:spPr>
          <a:xfrm>
            <a:off x="2288704" y="2830488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30" y="3534019"/>
            <a:ext cx="4861181" cy="285173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510584" y="1196752"/>
            <a:ext cx="41044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8.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จะปรากฏ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หน้าต่างเพื่อถามว่าต้องการเปิดไฟล์นี้หรือไม่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Click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Yes”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เพื่อเข้าสู่โปรแกรม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Excel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ได้เลย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313040" y="3981937"/>
            <a:ext cx="414749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***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เมื่อเสร็จงานให้บันทึกเลือก 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save as type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เป็น 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24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xls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หรือ 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sz="24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xlsx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ด้วย นะครับ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</p:spTree>
    <p:extLst>
      <p:ext uri="{BB962C8B-B14F-4D97-AF65-F5344CB8AC3E}">
        <p14:creationId xmlns:p14="http://schemas.microsoft.com/office/powerpoint/2010/main" val="173278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28464" y="260648"/>
            <a:ext cx="9777536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en-US" sz="3600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WorkShop</a:t>
            </a:r>
            <a:r>
              <a:rPr lang="en-US" sz="3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#1</a:t>
            </a:r>
          </a:p>
          <a:p>
            <a:pPr marL="450850" indent="-450850" algn="ctr"/>
            <a:endParaRPr lang="th-TH" sz="14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สร้างตารางแสดงผลการดำเนินงานฝึกเตรียมเข้าทำงานของกรมฯตั้งแต่ปี </a:t>
            </a:r>
            <a:r>
              <a:rPr lang="th-TH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ม.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2557-2558  </a:t>
            </a: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โดยจำแนกตามกลุ่มสาขาอาชีพ</a:t>
            </a:r>
          </a:p>
          <a:p>
            <a:pPr marL="450850" indent="-450850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2000" b="1" u="sng" dirty="0" smtClean="0">
                <a:latin typeface="TH SarabunPSK" pitchFamily="34" charset="-34"/>
                <a:cs typeface="TH SarabunPSK" pitchFamily="34" charset="-34"/>
              </a:rPr>
              <a:t>เงื่อนไข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ปีงบประมาณ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2557 – 2558</a:t>
            </a:r>
          </a:p>
          <a:p>
            <a:pPr marL="450850" indent="-450850"/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        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แผนปฏิบัติงาน(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ม.ปกติ)</a:t>
            </a:r>
          </a:p>
          <a:p>
            <a:pPr marL="450850" indent="-450850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หลักสูตรการฝึกเตรียมเข้าทำงาน</a:t>
            </a:r>
            <a:endParaRPr lang="th-TH" sz="2000" dirty="0">
              <a:latin typeface="DSN Poppy" pitchFamily="2" charset="-34"/>
              <a:cs typeface="DSN Poppy" pitchFamily="2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770928"/>
              </p:ext>
            </p:extLst>
          </p:nvPr>
        </p:nvGraphicFramePr>
        <p:xfrm>
          <a:off x="1352600" y="2969082"/>
          <a:ext cx="6768749" cy="3484256"/>
        </p:xfrm>
        <a:graphic>
          <a:graphicData uri="http://schemas.openxmlformats.org/drawingml/2006/table">
            <a:tbl>
              <a:tblPr/>
              <a:tblGrid>
                <a:gridCol w="3237228"/>
                <a:gridCol w="939234"/>
                <a:gridCol w="936104"/>
                <a:gridCol w="825237"/>
                <a:gridCol w="830946"/>
              </a:tblGrid>
              <a:tr h="3816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กลุ่มสาขาอาชีพ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2557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2558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447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รวมทั้งสิ้น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ช่างก่อสร้าง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ช่างเครื่องกล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ช่างไฟฟ้า อิเล็กทรอนิกส์และคอมพิวเตอร์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ช่างอุตสาหกรรมศิลป์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เกษตรอุตสาหกรรม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ภาคบริการ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</p:spTree>
    <p:extLst>
      <p:ext uri="{BB962C8B-B14F-4D97-AF65-F5344CB8AC3E}">
        <p14:creationId xmlns:p14="http://schemas.microsoft.com/office/powerpoint/2010/main" val="921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28464" y="260648"/>
            <a:ext cx="9777536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en-US" sz="3600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WorkShop</a:t>
            </a:r>
            <a:r>
              <a:rPr lang="en-US" sz="3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#2</a:t>
            </a:r>
          </a:p>
          <a:p>
            <a:pPr marL="450850" indent="-450850" algn="ctr"/>
            <a:endParaRPr lang="th-TH" sz="14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สร้างตารางแสดงผลการดำเนินงานฝึกเตรียมเข้าทำงานของกรมฯตั้งแต่ปี </a:t>
            </a:r>
            <a:r>
              <a:rPr lang="th-TH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ม.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2557-2558  </a:t>
            </a: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โดยจำแนกตามกลุ่มสาขาอาชีพ</a:t>
            </a:r>
          </a:p>
          <a:p>
            <a:pPr marL="450850" indent="-450850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2000" b="1" u="sng" dirty="0" smtClean="0">
                <a:latin typeface="TH SarabunPSK" pitchFamily="34" charset="-34"/>
                <a:cs typeface="TH SarabunPSK" pitchFamily="34" charset="-34"/>
              </a:rPr>
              <a:t>เงื่อนไข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ปีงบประมาณ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2557 – 2558</a:t>
            </a:r>
          </a:p>
          <a:p>
            <a:pPr marL="450850" indent="-450850"/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        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แผนปฏิบัติงาน(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ม.ปกติ)</a:t>
            </a:r>
          </a:p>
          <a:p>
            <a:pPr marL="450850" indent="-450850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หลักสูตรการฝึกเตรียมเข้าทำงาน</a:t>
            </a:r>
            <a:endParaRPr lang="th-TH" sz="2000" dirty="0">
              <a:latin typeface="DSN Poppy" pitchFamily="2" charset="-34"/>
              <a:cs typeface="DSN Poppy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353036"/>
              </p:ext>
            </p:extLst>
          </p:nvPr>
        </p:nvGraphicFramePr>
        <p:xfrm>
          <a:off x="272485" y="3058270"/>
          <a:ext cx="9433043" cy="2746994"/>
        </p:xfrm>
        <a:graphic>
          <a:graphicData uri="http://schemas.openxmlformats.org/drawingml/2006/table">
            <a:tbl>
              <a:tblPr/>
              <a:tblGrid>
                <a:gridCol w="1353685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</a:tblGrid>
              <a:tr h="84449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กลุ่มสาขาอาชีพ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ช่างก่อสร้าง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ช่างเครื่องกล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ช่างไฟฟ้า อิเล็กทรอนิกส์และคอมพิวเตอร์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ช่างอุตสาหกรรมศิลป์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เกษตรอุตสาหกรรม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ภาคบริการ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7562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2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รวมทั้งสิ้น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2557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2558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323604" y="4509120"/>
            <a:ext cx="6408712" cy="1264980"/>
          </a:xfrm>
          <a:prstGeom prst="cloud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***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โจทย์เดิม แต่เปลี่ยนแบบฟอร์ม...</a:t>
            </a:r>
          </a:p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ให้มันได้อย่างนี้สิ 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!!!</a:t>
            </a:r>
            <a:endParaRPr lang="th-TH" sz="2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</p:spTree>
    <p:extLst>
      <p:ext uri="{BB962C8B-B14F-4D97-AF65-F5344CB8AC3E}">
        <p14:creationId xmlns:p14="http://schemas.microsoft.com/office/powerpoint/2010/main" val="110843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01" y="967407"/>
            <a:ext cx="4131320" cy="23918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0" y="3671410"/>
            <a:ext cx="4088562" cy="3069958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9" name="Straight Connector 8"/>
          <p:cNvCxnSpPr/>
          <p:nvPr/>
        </p:nvCxnSpPr>
        <p:spPr>
          <a:xfrm>
            <a:off x="2324708" y="2939356"/>
            <a:ext cx="0" cy="199578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exagon 9"/>
          <p:cNvSpPr/>
          <p:nvPr/>
        </p:nvSpPr>
        <p:spPr>
          <a:xfrm>
            <a:off x="2144688" y="263691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932726" y="6495628"/>
            <a:ext cx="144016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Hexagon 11"/>
          <p:cNvSpPr/>
          <p:nvPr/>
        </p:nvSpPr>
        <p:spPr>
          <a:xfrm>
            <a:off x="3063941" y="635161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8"/>
          <a:stretch/>
        </p:blipFill>
        <p:spPr>
          <a:xfrm>
            <a:off x="5512310" y="987239"/>
            <a:ext cx="3041090" cy="2541612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4" name="Straight Connector 13"/>
          <p:cNvCxnSpPr/>
          <p:nvPr/>
        </p:nvCxnSpPr>
        <p:spPr>
          <a:xfrm flipV="1">
            <a:off x="6631011" y="2821471"/>
            <a:ext cx="0" cy="14401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Hexagon 14"/>
          <p:cNvSpPr/>
          <p:nvPr/>
        </p:nvSpPr>
        <p:spPr>
          <a:xfrm>
            <a:off x="6448413" y="2533439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304928" y="3671410"/>
            <a:ext cx="53285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Click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u="sng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Download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จะปรากฏหน้าต่างให้เลือกประเภทการ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Download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304928" y="4221088"/>
            <a:ext cx="53285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Download Data”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กรอบ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หน้าต่างที่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Download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จะปรากฏที่ด้านซ้ายมือของจอภาพ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304928" y="5837202"/>
            <a:ext cx="53285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7. Click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เพื่อเปิดใช้งานในโปรแกรม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Excel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835408" y="5961980"/>
            <a:ext cx="1639332" cy="792088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ounded Rectangle 19"/>
          <p:cNvSpPr/>
          <p:nvPr/>
        </p:nvSpPr>
        <p:spPr>
          <a:xfrm>
            <a:off x="5424436" y="2918755"/>
            <a:ext cx="2032090" cy="654261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352600" y="385500"/>
            <a:ext cx="6664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Download 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Data 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และใช้คำสั่ง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Pivot Table 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ใน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Excel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0593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5" grpId="0" animBg="1"/>
      <p:bldP spid="16" grpId="0"/>
      <p:bldP spid="17" grpId="0"/>
      <p:bldP spid="18" grpId="0"/>
      <p:bldP spid="19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19"/>
          <a:stretch/>
        </p:blipFill>
        <p:spPr>
          <a:xfrm>
            <a:off x="278373" y="1051371"/>
            <a:ext cx="5034667" cy="1831483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22" name="Straight Connector 21"/>
          <p:cNvCxnSpPr/>
          <p:nvPr/>
        </p:nvCxnSpPr>
        <p:spPr>
          <a:xfrm flipV="1">
            <a:off x="2471302" y="2636912"/>
            <a:ext cx="0" cy="187772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Hexagon 22"/>
          <p:cNvSpPr/>
          <p:nvPr/>
        </p:nvSpPr>
        <p:spPr>
          <a:xfrm>
            <a:off x="2288704" y="2830488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30" y="3534019"/>
            <a:ext cx="4861181" cy="285173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510584" y="1196752"/>
            <a:ext cx="41044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8.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จะปรากฏ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หน้าต่างเพื่อถามว่าต้องการเปิดไฟล์นี้หรือไม่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Click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Yes”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เพื่อเข้าสู่โปรแกรม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Excel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ได้เลย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64" y="3533533"/>
            <a:ext cx="3509126" cy="285221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Left-Right Arrow 3"/>
          <p:cNvSpPr/>
          <p:nvPr/>
        </p:nvSpPr>
        <p:spPr>
          <a:xfrm>
            <a:off x="4448944" y="5445224"/>
            <a:ext cx="1728192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604114" y="5949280"/>
            <a:ext cx="3509126" cy="4001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เปรียบเทียบผลจากการ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Download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ทั้ง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แบบ</a:t>
            </a:r>
          </a:p>
        </p:txBody>
      </p:sp>
    </p:spTree>
    <p:extLst>
      <p:ext uri="{BB962C8B-B14F-4D97-AF65-F5344CB8AC3E}">
        <p14:creationId xmlns:p14="http://schemas.microsoft.com/office/powerpoint/2010/main" val="368361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8" grpId="0"/>
      <p:bldP spid="4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3" y="1170686"/>
            <a:ext cx="3053951" cy="3377854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6" name="Straight Connector 5"/>
          <p:cNvCxnSpPr/>
          <p:nvPr/>
        </p:nvCxnSpPr>
        <p:spPr>
          <a:xfrm flipV="1">
            <a:off x="730410" y="1140296"/>
            <a:ext cx="0" cy="187772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Hexagon 6"/>
          <p:cNvSpPr/>
          <p:nvPr/>
        </p:nvSpPr>
        <p:spPr>
          <a:xfrm>
            <a:off x="547812" y="84941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348012" y="3670424"/>
            <a:ext cx="180020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Hexagon 9"/>
          <p:cNvSpPr/>
          <p:nvPr/>
        </p:nvSpPr>
        <p:spPr>
          <a:xfrm>
            <a:off x="2504728" y="3526408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78200" y="448172"/>
            <a:ext cx="3881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การใช้คำสั่ง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Pivot Table 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ใน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Excel </a:t>
            </a:r>
            <a:endParaRPr lang="th-TH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2348012" y="4356596"/>
            <a:ext cx="180020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Hexagon 12"/>
          <p:cNvSpPr/>
          <p:nvPr/>
        </p:nvSpPr>
        <p:spPr>
          <a:xfrm>
            <a:off x="2504728" y="4212580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200" y="1168204"/>
            <a:ext cx="6681192" cy="3367635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5" name="Straight Connector 14"/>
          <p:cNvCxnSpPr/>
          <p:nvPr/>
        </p:nvCxnSpPr>
        <p:spPr>
          <a:xfrm>
            <a:off x="213654" y="1569492"/>
            <a:ext cx="180020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Hexagon 15"/>
          <p:cNvSpPr/>
          <p:nvPr/>
        </p:nvSpPr>
        <p:spPr>
          <a:xfrm>
            <a:off x="370370" y="1425476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705036" y="2675012"/>
            <a:ext cx="352420" cy="75102"/>
          </a:xfrm>
          <a:prstGeom prst="roundRect">
            <a:avLst/>
          </a:prstGeom>
          <a:noFill/>
          <a:ln w="95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Rounded Rectangle 20"/>
          <p:cNvSpPr/>
          <p:nvPr/>
        </p:nvSpPr>
        <p:spPr>
          <a:xfrm>
            <a:off x="8705036" y="2492896"/>
            <a:ext cx="352420" cy="75102"/>
          </a:xfrm>
          <a:prstGeom prst="roundRect">
            <a:avLst/>
          </a:prstGeom>
          <a:noFill/>
          <a:ln w="95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Rounded Rectangle 27"/>
          <p:cNvSpPr/>
          <p:nvPr/>
        </p:nvSpPr>
        <p:spPr>
          <a:xfrm>
            <a:off x="8713360" y="2231152"/>
            <a:ext cx="504056" cy="75102"/>
          </a:xfrm>
          <a:prstGeom prst="roundRect">
            <a:avLst/>
          </a:prstGeom>
          <a:noFill/>
          <a:ln w="952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2" name="Curved Connector 31"/>
          <p:cNvCxnSpPr>
            <a:stCxn id="28" idx="3"/>
          </p:cNvCxnSpPr>
          <p:nvPr/>
        </p:nvCxnSpPr>
        <p:spPr>
          <a:xfrm>
            <a:off x="9217416" y="2268703"/>
            <a:ext cx="416105" cy="1401720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urved Connector 36"/>
          <p:cNvCxnSpPr>
            <a:stCxn id="21" idx="3"/>
          </p:cNvCxnSpPr>
          <p:nvPr/>
        </p:nvCxnSpPr>
        <p:spPr>
          <a:xfrm>
            <a:off x="9057456" y="2530447"/>
            <a:ext cx="432048" cy="1618633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urved Connector 39"/>
          <p:cNvCxnSpPr/>
          <p:nvPr/>
        </p:nvCxnSpPr>
        <p:spPr>
          <a:xfrm rot="16200000" flipH="1">
            <a:off x="8326223" y="3193320"/>
            <a:ext cx="1462467" cy="576060"/>
          </a:xfrm>
          <a:prstGeom prst="curvedConnector3">
            <a:avLst>
              <a:gd name="adj1" fmla="val 13388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Hexagon 58"/>
          <p:cNvSpPr/>
          <p:nvPr/>
        </p:nvSpPr>
        <p:spPr>
          <a:xfrm>
            <a:off x="8111864" y="2386980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>
            <a:off x="1880314" y="4509120"/>
            <a:ext cx="0" cy="225524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Hexagon 62"/>
          <p:cNvSpPr/>
          <p:nvPr/>
        </p:nvSpPr>
        <p:spPr>
          <a:xfrm>
            <a:off x="1712640" y="473464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TextBox 24"/>
          <p:cNvSpPr txBox="1">
            <a:spLocks noChangeArrowheads="1"/>
          </p:cNvSpPr>
          <p:nvPr/>
        </p:nvSpPr>
        <p:spPr bwMode="auto">
          <a:xfrm>
            <a:off x="2720752" y="4827189"/>
            <a:ext cx="15121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Insert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6" name="TextBox 24"/>
          <p:cNvSpPr txBox="1">
            <a:spLocks noChangeArrowheads="1"/>
          </p:cNvSpPr>
          <p:nvPr/>
        </p:nvSpPr>
        <p:spPr bwMode="auto">
          <a:xfrm>
            <a:off x="2720752" y="5228053"/>
            <a:ext cx="19442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Pivot Table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7" name="TextBox 24"/>
          <p:cNvSpPr txBox="1">
            <a:spLocks noChangeArrowheads="1"/>
          </p:cNvSpPr>
          <p:nvPr/>
        </p:nvSpPr>
        <p:spPr bwMode="auto">
          <a:xfrm>
            <a:off x="2720752" y="5636081"/>
            <a:ext cx="19442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เลือกช่วงข้อมูล</a:t>
            </a:r>
          </a:p>
        </p:txBody>
      </p:sp>
      <p:sp>
        <p:nvSpPr>
          <p:cNvPr id="68" name="TextBox 24"/>
          <p:cNvSpPr txBox="1">
            <a:spLocks noChangeArrowheads="1"/>
          </p:cNvSpPr>
          <p:nvPr/>
        </p:nvSpPr>
        <p:spPr bwMode="auto">
          <a:xfrm>
            <a:off x="5385048" y="4892966"/>
            <a:ext cx="26642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เลือกว่าให้แสดงผลที่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Sheet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ใด</a:t>
            </a:r>
          </a:p>
        </p:txBody>
      </p:sp>
      <p:sp>
        <p:nvSpPr>
          <p:cNvPr id="69" name="TextBox 24"/>
          <p:cNvSpPr txBox="1">
            <a:spLocks noChangeArrowheads="1"/>
          </p:cNvSpPr>
          <p:nvPr/>
        </p:nvSpPr>
        <p:spPr bwMode="auto">
          <a:xfrm>
            <a:off x="5385048" y="5293076"/>
            <a:ext cx="26642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OK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0" name="TextBox 24"/>
          <p:cNvSpPr txBox="1">
            <a:spLocks noChangeArrowheads="1"/>
          </p:cNvSpPr>
          <p:nvPr/>
        </p:nvSpPr>
        <p:spPr bwMode="auto">
          <a:xfrm>
            <a:off x="5385048" y="5693186"/>
            <a:ext cx="26642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ลาก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Field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ข้อมูล ไปวางดังรูป</a:t>
            </a:r>
          </a:p>
        </p:txBody>
      </p:sp>
      <p:sp>
        <p:nvSpPr>
          <p:cNvPr id="71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</p:spTree>
    <p:extLst>
      <p:ext uri="{BB962C8B-B14F-4D97-AF65-F5344CB8AC3E}">
        <p14:creationId xmlns:p14="http://schemas.microsoft.com/office/powerpoint/2010/main" val="92027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6" grpId="0" animBg="1"/>
      <p:bldP spid="17" grpId="0" animBg="1"/>
      <p:bldP spid="21" grpId="0" animBg="1"/>
      <p:bldP spid="28" grpId="0" animBg="1"/>
      <p:bldP spid="59" grpId="0" animBg="1"/>
      <p:bldP spid="63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96"/>
          <a:stretch/>
        </p:blipFill>
        <p:spPr>
          <a:xfrm>
            <a:off x="88495" y="1772816"/>
            <a:ext cx="9783225" cy="19442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3178200" y="601524"/>
            <a:ext cx="3881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การใช้คำสั่ง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Pivot Table 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ใน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Excel </a:t>
            </a:r>
            <a:endParaRPr lang="th-TH" dirty="0"/>
          </a:p>
        </p:txBody>
      </p:sp>
      <p:sp>
        <p:nvSpPr>
          <p:cNvPr id="6" name="Rounded Rectangle 5"/>
          <p:cNvSpPr/>
          <p:nvPr/>
        </p:nvSpPr>
        <p:spPr>
          <a:xfrm>
            <a:off x="88495" y="3068960"/>
            <a:ext cx="8104865" cy="50405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662636" y="4392970"/>
            <a:ext cx="6912768" cy="4001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ข้อมูลจะถูกนำมาจัดเรียงใหม่ในแนวนอน  แล้วค่อยคัดลอกไปจัดวางในรูปแบบที่ได้จัดเตรียมไว้</a:t>
            </a:r>
          </a:p>
        </p:txBody>
      </p:sp>
      <p:sp>
        <p:nvSpPr>
          <p:cNvPr id="8" name="TextBox 24"/>
          <p:cNvSpPr txBox="1">
            <a:spLocks noChangeArrowheads="1"/>
          </p:cNvSpPr>
          <p:nvPr/>
        </p:nvSpPr>
        <p:spPr bwMode="auto">
          <a:xfrm flipH="1">
            <a:off x="5486464" y="23213"/>
            <a:ext cx="4401180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Dashboard - DSD Report</a:t>
            </a:r>
          </a:p>
        </p:txBody>
      </p:sp>
    </p:spTree>
    <p:extLst>
      <p:ext uri="{BB962C8B-B14F-4D97-AF65-F5344CB8AC3E}">
        <p14:creationId xmlns:p14="http://schemas.microsoft.com/office/powerpoint/2010/main" val="97479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548" y="4581128"/>
            <a:ext cx="9849544" cy="19741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870364" y="35913"/>
            <a:ext cx="603496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32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</a:t>
            </a:r>
            <a:r>
              <a:rPr lang="en-US" sz="3200" b="1" dirty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“Answer”</a:t>
            </a:r>
            <a:endParaRPr lang="th-TH" sz="32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91"/>
          <a:stretch/>
        </p:blipFill>
        <p:spPr>
          <a:xfrm>
            <a:off x="12700" y="1059915"/>
            <a:ext cx="9872092" cy="2089685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6" name="Straight Connector 5"/>
          <p:cNvCxnSpPr/>
          <p:nvPr/>
        </p:nvCxnSpPr>
        <p:spPr>
          <a:xfrm flipV="1">
            <a:off x="8141182" y="1303317"/>
            <a:ext cx="0" cy="187772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Hexagon 6"/>
          <p:cNvSpPr/>
          <p:nvPr/>
        </p:nvSpPr>
        <p:spPr>
          <a:xfrm>
            <a:off x="7958584" y="1012433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24"/>
          <p:cNvSpPr txBox="1">
            <a:spLocks noChangeArrowheads="1"/>
          </p:cNvSpPr>
          <p:nvPr/>
        </p:nvSpPr>
        <p:spPr bwMode="auto">
          <a:xfrm>
            <a:off x="5565068" y="3212976"/>
            <a:ext cx="33843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Answer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จะไปสู่หน้าจอ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Answer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673080" y="5496182"/>
            <a:ext cx="1584176" cy="1173178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401272" y="5373216"/>
            <a:ext cx="1363898" cy="132343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แสดงชื่อฐานข้อมูลที่ได้จัดเก็บในแต่ละช่วงเวลา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08"/>
          <a:stretch/>
        </p:blipFill>
        <p:spPr>
          <a:xfrm>
            <a:off x="2432720" y="2979702"/>
            <a:ext cx="1479738" cy="3716953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2" name="Straight Connector 11"/>
          <p:cNvCxnSpPr/>
          <p:nvPr/>
        </p:nvCxnSpPr>
        <p:spPr>
          <a:xfrm>
            <a:off x="3447980" y="6268640"/>
            <a:ext cx="144016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Hexagon 12"/>
          <p:cNvSpPr/>
          <p:nvPr/>
        </p:nvSpPr>
        <p:spPr>
          <a:xfrm>
            <a:off x="3552418" y="612462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5" name="Curved Connector 14"/>
          <p:cNvCxnSpPr>
            <a:stCxn id="9" idx="0"/>
          </p:cNvCxnSpPr>
          <p:nvPr/>
        </p:nvCxnSpPr>
        <p:spPr>
          <a:xfrm rot="16200000" flipV="1">
            <a:off x="4348466" y="3379480"/>
            <a:ext cx="1680695" cy="2552710"/>
          </a:xfrm>
          <a:prstGeom prst="curvedConnector2">
            <a:avLst/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24"/>
          <p:cNvSpPr txBox="1">
            <a:spLocks noChangeArrowheads="1"/>
          </p:cNvSpPr>
          <p:nvPr/>
        </p:nvSpPr>
        <p:spPr bwMode="auto">
          <a:xfrm>
            <a:off x="5565068" y="3619372"/>
            <a:ext cx="414046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DSD REPORT 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ปัจจุบัน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เพื่อเข้าสู่การสร้าง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Criteria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สำหรับสร้างหน้ารายงาน</a:t>
            </a:r>
          </a:p>
        </p:txBody>
      </p:sp>
    </p:spTree>
    <p:extLst>
      <p:ext uri="{BB962C8B-B14F-4D97-AF65-F5344CB8AC3E}">
        <p14:creationId xmlns:p14="http://schemas.microsoft.com/office/powerpoint/2010/main" val="320915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 animBg="1"/>
      <p:bldP spid="13" grpId="0" animBg="1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980728"/>
            <a:ext cx="9777536" cy="26796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Rounded Rectangle 9"/>
          <p:cNvSpPr/>
          <p:nvPr/>
        </p:nvSpPr>
        <p:spPr>
          <a:xfrm>
            <a:off x="64492" y="1340768"/>
            <a:ext cx="2139504" cy="242287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ounded Rectangle 16"/>
          <p:cNvSpPr/>
          <p:nvPr/>
        </p:nvSpPr>
        <p:spPr>
          <a:xfrm>
            <a:off x="2373412" y="1909767"/>
            <a:ext cx="2859584" cy="862653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le 17"/>
          <p:cNvSpPr/>
          <p:nvPr/>
        </p:nvSpPr>
        <p:spPr>
          <a:xfrm>
            <a:off x="2351832" y="2835838"/>
            <a:ext cx="2859584" cy="92780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Oval 18"/>
          <p:cNvSpPr/>
          <p:nvPr/>
        </p:nvSpPr>
        <p:spPr>
          <a:xfrm>
            <a:off x="1725340" y="2061623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309516" y="2205639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987108" y="1658347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8350076" y="1537028"/>
            <a:ext cx="1059384" cy="43132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Oval 23"/>
          <p:cNvSpPr/>
          <p:nvPr/>
        </p:nvSpPr>
        <p:spPr>
          <a:xfrm>
            <a:off x="3309516" y="3215312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000672" y="4149080"/>
            <a:ext cx="59864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บริเวณที่แสดงตารางข้อมูล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DT , FT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ต่างๆ ในหน้า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DSD_REPORT_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ปัจจุบัน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000672" y="4549190"/>
            <a:ext cx="43204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บริเวณนำข้อมูล จากข้อ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มาจัดวางตามที่เราต้องการ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000672" y="4945600"/>
            <a:ext cx="43204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บริเวณแสดงค่าที่เราเลือก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Filter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000672" y="5345710"/>
            <a:ext cx="43204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เมื่อจัดวางเรียบร้อย ให้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Click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เพื่อแสดงผล</a:t>
            </a:r>
          </a:p>
        </p:txBody>
      </p:sp>
      <p:sp>
        <p:nvSpPr>
          <p:cNvPr id="29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  <p:sp>
        <p:nvSpPr>
          <p:cNvPr id="30" name="Oval 29"/>
          <p:cNvSpPr/>
          <p:nvPr/>
        </p:nvSpPr>
        <p:spPr>
          <a:xfrm>
            <a:off x="3512840" y="1569492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3357996" y="1738908"/>
            <a:ext cx="252252" cy="0"/>
          </a:xfrm>
          <a:prstGeom prst="line">
            <a:avLst/>
          </a:prstGeom>
          <a:ln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000672" y="5751240"/>
            <a:ext cx="43204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เลือกจัดรูปแบบรายงานแบบ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Pivot Table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9464104" y="1988840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9643144" y="1802363"/>
            <a:ext cx="144017" cy="230363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2000672" y="6151350"/>
            <a:ext cx="43204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บันทึก</a:t>
            </a:r>
          </a:p>
        </p:txBody>
      </p:sp>
    </p:spTree>
    <p:extLst>
      <p:ext uri="{BB962C8B-B14F-4D97-AF65-F5344CB8AC3E}">
        <p14:creationId xmlns:p14="http://schemas.microsoft.com/office/powerpoint/2010/main" val="59566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30" grpId="0" animBg="1"/>
      <p:bldP spid="33" grpId="0"/>
      <p:bldP spid="34" grpId="0" animBg="1"/>
      <p:bldP spid="4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912" y="1008458"/>
            <a:ext cx="7545288" cy="20605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3" y="182892"/>
            <a:ext cx="2212379" cy="65584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466136" y="6356350"/>
            <a:ext cx="2311400" cy="365125"/>
          </a:xfrm>
        </p:spPr>
        <p:txBody>
          <a:bodyPr vert="horz" lIns="91429" tIns="45715" rIns="91429" bIns="45715" rtlCol="0" anchor="ctr"/>
          <a:lstStyle/>
          <a:p>
            <a:fld id="{ED0B9730-EB4C-4423-AB0E-53DB8B4D6327}" type="slidenum">
              <a:rPr lang="en-US"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pPr/>
              <a:t>28</a:t>
            </a:fld>
            <a:endParaRPr lang="en-US" sz="2400" b="1" dirty="0">
              <a:solidFill>
                <a:schemeClr val="tx1">
                  <a:tint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12" y="2267825"/>
            <a:ext cx="3843441" cy="23853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200472" y="6454057"/>
            <a:ext cx="864096" cy="143295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ounded Rectangle 10"/>
          <p:cNvSpPr/>
          <p:nvPr/>
        </p:nvSpPr>
        <p:spPr>
          <a:xfrm>
            <a:off x="200472" y="3776340"/>
            <a:ext cx="864096" cy="143295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ounded Rectangle 12"/>
          <p:cNvSpPr/>
          <p:nvPr/>
        </p:nvSpPr>
        <p:spPr>
          <a:xfrm>
            <a:off x="200472" y="3262876"/>
            <a:ext cx="864096" cy="143295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ounded Rectangle 13"/>
          <p:cNvSpPr/>
          <p:nvPr/>
        </p:nvSpPr>
        <p:spPr>
          <a:xfrm>
            <a:off x="200472" y="574080"/>
            <a:ext cx="969340" cy="143295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ounded Rectangle 14"/>
          <p:cNvSpPr/>
          <p:nvPr/>
        </p:nvSpPr>
        <p:spPr>
          <a:xfrm>
            <a:off x="200472" y="5563840"/>
            <a:ext cx="720080" cy="143295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Rounded Rectangle 15"/>
          <p:cNvSpPr/>
          <p:nvPr/>
        </p:nvSpPr>
        <p:spPr>
          <a:xfrm>
            <a:off x="200472" y="6067896"/>
            <a:ext cx="720080" cy="143295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Curved Connector 16"/>
          <p:cNvCxnSpPr/>
          <p:nvPr/>
        </p:nvCxnSpPr>
        <p:spPr>
          <a:xfrm rot="10800000" flipH="1">
            <a:off x="276672" y="2038709"/>
            <a:ext cx="2109440" cy="4486996"/>
          </a:xfrm>
          <a:prstGeom prst="curvedConnector3">
            <a:avLst>
              <a:gd name="adj1" fmla="val -10837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/>
          <p:nvPr/>
        </p:nvCxnSpPr>
        <p:spPr>
          <a:xfrm flipV="1">
            <a:off x="1064568" y="2132856"/>
            <a:ext cx="2232248" cy="1201667"/>
          </a:xfrm>
          <a:prstGeom prst="curvedConnector3">
            <a:avLst>
              <a:gd name="adj1" fmla="val 99497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urved Connector 46"/>
          <p:cNvCxnSpPr/>
          <p:nvPr/>
        </p:nvCxnSpPr>
        <p:spPr>
          <a:xfrm flipV="1">
            <a:off x="920552" y="2132856"/>
            <a:ext cx="4824536" cy="4006690"/>
          </a:xfrm>
          <a:prstGeom prst="curvedConnector3">
            <a:avLst>
              <a:gd name="adj1" fmla="val 100542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urved Connector 57"/>
          <p:cNvCxnSpPr/>
          <p:nvPr/>
        </p:nvCxnSpPr>
        <p:spPr>
          <a:xfrm flipV="1">
            <a:off x="920552" y="2132856"/>
            <a:ext cx="4248472" cy="3502632"/>
          </a:xfrm>
          <a:prstGeom prst="curvedConnector3">
            <a:avLst>
              <a:gd name="adj1" fmla="val 99921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urved Connector 61"/>
          <p:cNvCxnSpPr/>
          <p:nvPr/>
        </p:nvCxnSpPr>
        <p:spPr>
          <a:xfrm flipV="1">
            <a:off x="1064568" y="2132856"/>
            <a:ext cx="2880320" cy="1715131"/>
          </a:xfrm>
          <a:prstGeom prst="curvedConnector3">
            <a:avLst>
              <a:gd name="adj1" fmla="val 100265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urved Connector 81"/>
          <p:cNvCxnSpPr/>
          <p:nvPr/>
        </p:nvCxnSpPr>
        <p:spPr>
          <a:xfrm>
            <a:off x="1169812" y="645727"/>
            <a:ext cx="3351140" cy="1223797"/>
          </a:xfrm>
          <a:prstGeom prst="curvedConnector3">
            <a:avLst>
              <a:gd name="adj1" fmla="val 99646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Hexagon 95"/>
          <p:cNvSpPr/>
          <p:nvPr/>
        </p:nvSpPr>
        <p:spPr>
          <a:xfrm>
            <a:off x="1424608" y="1052736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7" name="Straight Connector 96"/>
          <p:cNvCxnSpPr/>
          <p:nvPr/>
        </p:nvCxnSpPr>
        <p:spPr>
          <a:xfrm>
            <a:off x="6191350" y="4056586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Hexagon 97"/>
          <p:cNvSpPr/>
          <p:nvPr/>
        </p:nvSpPr>
        <p:spPr>
          <a:xfrm>
            <a:off x="5995624" y="378125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9" name="Straight Connector 98"/>
          <p:cNvCxnSpPr/>
          <p:nvPr/>
        </p:nvCxnSpPr>
        <p:spPr>
          <a:xfrm flipV="1">
            <a:off x="2700026" y="1700340"/>
            <a:ext cx="0" cy="338369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Hexagon 99"/>
          <p:cNvSpPr/>
          <p:nvPr/>
        </p:nvSpPr>
        <p:spPr>
          <a:xfrm>
            <a:off x="2517428" y="1412776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2" name="Straight Connector 101"/>
          <p:cNvCxnSpPr/>
          <p:nvPr/>
        </p:nvCxnSpPr>
        <p:spPr>
          <a:xfrm flipV="1">
            <a:off x="7221028" y="2852970"/>
            <a:ext cx="0" cy="187772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Hexagon 102"/>
          <p:cNvSpPr/>
          <p:nvPr/>
        </p:nvSpPr>
        <p:spPr>
          <a:xfrm>
            <a:off x="7038430" y="305698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9" name="Straight Connector 108"/>
          <p:cNvCxnSpPr/>
          <p:nvPr/>
        </p:nvCxnSpPr>
        <p:spPr>
          <a:xfrm>
            <a:off x="9178372" y="4208837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Hexagon 109"/>
          <p:cNvSpPr/>
          <p:nvPr/>
        </p:nvSpPr>
        <p:spPr>
          <a:xfrm>
            <a:off x="8982646" y="3933505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11" name="Straight Connector 110"/>
          <p:cNvCxnSpPr/>
          <p:nvPr/>
        </p:nvCxnSpPr>
        <p:spPr>
          <a:xfrm flipV="1">
            <a:off x="9311185" y="1377712"/>
            <a:ext cx="0" cy="187772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Hexagon 111"/>
          <p:cNvSpPr/>
          <p:nvPr/>
        </p:nvSpPr>
        <p:spPr>
          <a:xfrm>
            <a:off x="9128587" y="156902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7" name="TextBox 126"/>
          <p:cNvSpPr txBox="1">
            <a:spLocks noChangeArrowheads="1"/>
          </p:cNvSpPr>
          <p:nvPr/>
        </p:nvSpPr>
        <p:spPr bwMode="auto">
          <a:xfrm>
            <a:off x="4016898" y="4653136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ลากข้อมูลที่เลือกไปวางบนพื้นที่จัดวาง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Criteria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8" name="TextBox 127"/>
          <p:cNvSpPr txBox="1">
            <a:spLocks noChangeArrowheads="1"/>
          </p:cNvSpPr>
          <p:nvPr/>
        </p:nvSpPr>
        <p:spPr bwMode="auto">
          <a:xfrm>
            <a:off x="4016897" y="4956458"/>
            <a:ext cx="542761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Click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กรองข้อมูลที่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ปีงบประมาณ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จะปรากฏหน้าต่าง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Create/Edit Filter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9" name="TextBox 128"/>
          <p:cNvSpPr txBox="1">
            <a:spLocks noChangeArrowheads="1"/>
          </p:cNvSpPr>
          <p:nvPr/>
        </p:nvSpPr>
        <p:spPr bwMode="auto">
          <a:xfrm>
            <a:off x="4016898" y="5281203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ใส่ข้อมูลในช่อง 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Value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ในตอนนี้ให้ใส่ 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2557</a:t>
            </a:r>
            <a:endParaRPr lang="th-TH" sz="2000" b="1" dirty="0" smtClean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0" name="TextBox 129"/>
          <p:cNvSpPr txBox="1">
            <a:spLocks noChangeArrowheads="1"/>
          </p:cNvSpPr>
          <p:nvPr/>
        </p:nvSpPr>
        <p:spPr bwMode="auto">
          <a:xfrm>
            <a:off x="4016895" y="5589240"/>
            <a:ext cx="57876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Add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และเลือก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Value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เพื่อเพิ่มข้อมูลการกรอง และให้ใส่ 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2558</a:t>
            </a:r>
            <a:endParaRPr lang="th-TH" sz="2000" b="1" dirty="0" smtClean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1" name="TextBox 130"/>
          <p:cNvSpPr txBox="1">
            <a:spLocks noChangeArrowheads="1"/>
          </p:cNvSpPr>
          <p:nvPr/>
        </p:nvSpPr>
        <p:spPr bwMode="auto">
          <a:xfrm>
            <a:off x="4016897" y="5949280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OK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เมื่อเลือกกรองข้อมูลแล้วเสร็จ</a:t>
            </a:r>
          </a:p>
        </p:txBody>
      </p:sp>
      <p:sp>
        <p:nvSpPr>
          <p:cNvPr id="132" name="TextBox 131"/>
          <p:cNvSpPr txBox="1">
            <a:spLocks noChangeArrowheads="1"/>
          </p:cNvSpPr>
          <p:nvPr/>
        </p:nvSpPr>
        <p:spPr bwMode="auto">
          <a:xfrm>
            <a:off x="4016897" y="6309320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Untitled Analysis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เพื่อแสดงผล</a:t>
            </a:r>
          </a:p>
        </p:txBody>
      </p:sp>
      <p:sp>
        <p:nvSpPr>
          <p:cNvPr id="133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</p:spTree>
    <p:extLst>
      <p:ext uri="{BB962C8B-B14F-4D97-AF65-F5344CB8AC3E}">
        <p14:creationId xmlns:p14="http://schemas.microsoft.com/office/powerpoint/2010/main" val="346565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96" grpId="0" animBg="1"/>
      <p:bldP spid="98" grpId="0" animBg="1"/>
      <p:bldP spid="100" grpId="0" animBg="1"/>
      <p:bldP spid="103" grpId="0" animBg="1"/>
      <p:bldP spid="110" grpId="0" animBg="1"/>
      <p:bldP spid="112" grpId="0" animBg="1"/>
      <p:bldP spid="127" grpId="0"/>
      <p:bldP spid="128" grpId="0"/>
      <p:bldP spid="129" grpId="0"/>
      <p:bldP spid="130" grpId="0"/>
      <p:bldP spid="131" grpId="0"/>
      <p:bldP spid="1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675" y="1916832"/>
            <a:ext cx="5545834" cy="381642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538144" y="6376243"/>
            <a:ext cx="2311400" cy="365125"/>
          </a:xfrm>
        </p:spPr>
        <p:txBody>
          <a:bodyPr vert="horz" lIns="91429" tIns="45715" rIns="91429" bIns="45715" rtlCol="0" anchor="ctr"/>
          <a:lstStyle/>
          <a:p>
            <a:fld id="{ED0B9730-EB4C-4423-AB0E-53DB8B4D6327}" type="slidenum">
              <a:rPr lang="en-US"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pPr/>
              <a:t>29</a:t>
            </a:fld>
            <a:endParaRPr lang="en-US" sz="2400" b="1">
              <a:solidFill>
                <a:schemeClr val="tx1">
                  <a:tint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72" y="151908"/>
            <a:ext cx="4032448" cy="3286247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376936" y="548680"/>
            <a:ext cx="43924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ผลลัพธ์จะแสดงใน หน้าต่างใหม่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มีการแสดงค่า กิจกรรมการฝึกขึ้นทั้ง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กิจกรรม  ให้กลับไปกรองใน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กิจกรรมการฝึก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และ เลือก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การฝึกยกระดับ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487890" y="2967360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Hexagon 6"/>
          <p:cNvSpPr/>
          <p:nvPr/>
        </p:nvSpPr>
        <p:spPr>
          <a:xfrm>
            <a:off x="6304864" y="3129039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800322" y="3964806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Hexagon 8"/>
          <p:cNvSpPr/>
          <p:nvPr/>
        </p:nvSpPr>
        <p:spPr>
          <a:xfrm>
            <a:off x="7617296" y="3660467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299072" y="548681"/>
            <a:ext cx="637704" cy="2737074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7566496" y="4339704"/>
            <a:ext cx="297300" cy="3607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Hexagon 11"/>
          <p:cNvSpPr/>
          <p:nvPr/>
        </p:nvSpPr>
        <p:spPr>
          <a:xfrm>
            <a:off x="7853618" y="4195688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7983348" y="5389523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Hexagon 15"/>
          <p:cNvSpPr/>
          <p:nvPr/>
        </p:nvSpPr>
        <p:spPr>
          <a:xfrm>
            <a:off x="7800322" y="508518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9640585" y="2246509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Hexagon 17"/>
          <p:cNvSpPr/>
          <p:nvPr/>
        </p:nvSpPr>
        <p:spPr>
          <a:xfrm>
            <a:off x="9457559" y="2408188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340900" y="4165972"/>
            <a:ext cx="1484308" cy="17733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8356" y="3854531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Click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กรองข้อมูล  จะปรากฏหน้าต่าง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Create/Edit Filter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8356" y="4221229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All Choices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จะมีตัวเลือกแสดงขึ้น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8356" y="4621339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Click “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การฝึกยกระดับฝีมือ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ค่าที่เลือกจะไปแสดงที่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Value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3664" y="4941168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OK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เมื่อเลือกกรองข้อมูลแล้วเสร็จ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3664" y="5301208"/>
            <a:ext cx="4459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Untitled Analysis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เพื่อแสดงผล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</p:spTree>
    <p:extLst>
      <p:ext uri="{BB962C8B-B14F-4D97-AF65-F5344CB8AC3E}">
        <p14:creationId xmlns:p14="http://schemas.microsoft.com/office/powerpoint/2010/main" val="22590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9" grpId="0" animBg="1"/>
      <p:bldP spid="10" grpId="0" animBg="1"/>
      <p:bldP spid="12" grpId="0" animBg="1"/>
      <p:bldP spid="16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B429C-07E5-49EF-8725-CF5232D2CA91}" type="slidenum">
              <a:rPr lang="en-US" smtClean="0"/>
              <a:pPr>
                <a:defRPr/>
              </a:pPr>
              <a:t>30</a:t>
            </a:fld>
            <a:endParaRPr lang="th-TH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81" y="1052736"/>
            <a:ext cx="4559435" cy="3672408"/>
          </a:xfrm>
          <a:prstGeom prst="rect">
            <a:avLst/>
          </a:prstGeo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241032" y="1549241"/>
            <a:ext cx="453650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ผลลัพธ์จะแสดงใน หน้าต่างใหม่</a:t>
            </a: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มีการแสดงค่า แผนปฏิบัติการ อื่นๆ ปรากฏขึ้นต้องไปกรองใน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แผนปฏิบัติการ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และ เลือก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แผนปฏิบัติการ(</a:t>
            </a:r>
            <a:r>
              <a:rPr lang="th-TH" sz="2000" b="1" dirty="0" err="1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ม.ปกติ</a:t>
            </a:r>
            <a:r>
              <a:rPr lang="en-US" sz="2000" b="1" dirty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69630" y="1598667"/>
            <a:ext cx="1944216" cy="2948553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80792" y="4965680"/>
            <a:ext cx="5040560" cy="1055608"/>
          </a:xfrm>
          <a:prstGeom prst="flowChartAlternateProcess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เพิ่มเรื่องปวดหัวกันอีกหน่อยนะครับ  </a:t>
            </a:r>
          </a:p>
          <a:p>
            <a:pPr algn="ctr"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ไป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ที่จัดรูปแบบรายงานแบบ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Pivot 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Table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กันเลย </a:t>
            </a:r>
          </a:p>
        </p:txBody>
      </p:sp>
    </p:spTree>
    <p:extLst>
      <p:ext uri="{BB962C8B-B14F-4D97-AF65-F5344CB8AC3E}">
        <p14:creationId xmlns:p14="http://schemas.microsoft.com/office/powerpoint/2010/main" val="313730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 vert="horz" lIns="91429" tIns="45715" rIns="91429" bIns="45715" rtlCol="0" anchor="ctr"/>
          <a:lstStyle/>
          <a:p>
            <a:fld id="{3CEB429C-07E5-49EF-8725-CF5232D2CA91}" type="slidenum">
              <a:rPr lang="en-US"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pPr/>
              <a:t>31</a:t>
            </a:fld>
            <a:endParaRPr lang="th-TH" sz="2400" b="1" dirty="0">
              <a:solidFill>
                <a:schemeClr val="tx1">
                  <a:tint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0949" y="430343"/>
            <a:ext cx="66967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Pivot Table(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ตารางแบบเปลี่ยนจุดอ้างอิง)</a:t>
            </a:r>
            <a:endParaRPr lang="th-TH" dirty="0"/>
          </a:p>
        </p:txBody>
      </p:sp>
      <p:sp>
        <p:nvSpPr>
          <p:cNvPr id="4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568" y="1134443"/>
            <a:ext cx="6840760" cy="4355078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064568" y="2649612"/>
            <a:ext cx="3735603" cy="50405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ounded Rectangle 6"/>
          <p:cNvSpPr/>
          <p:nvPr/>
        </p:nvSpPr>
        <p:spPr>
          <a:xfrm>
            <a:off x="4849248" y="2234456"/>
            <a:ext cx="1831944" cy="347340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Rounded Rectangle 15"/>
          <p:cNvSpPr/>
          <p:nvPr/>
        </p:nvSpPr>
        <p:spPr>
          <a:xfrm>
            <a:off x="4849248" y="2649612"/>
            <a:ext cx="1831944" cy="50405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ounded Rectangle 16"/>
          <p:cNvSpPr/>
          <p:nvPr/>
        </p:nvSpPr>
        <p:spPr>
          <a:xfrm>
            <a:off x="920552" y="3290401"/>
            <a:ext cx="4248472" cy="2082815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le 17"/>
          <p:cNvSpPr/>
          <p:nvPr/>
        </p:nvSpPr>
        <p:spPr>
          <a:xfrm>
            <a:off x="6609184" y="1722016"/>
            <a:ext cx="720080" cy="347340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1064568" y="1747416"/>
            <a:ext cx="2664296" cy="53470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Oval 19"/>
          <p:cNvSpPr/>
          <p:nvPr/>
        </p:nvSpPr>
        <p:spPr>
          <a:xfrm>
            <a:off x="3296816" y="1844824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753200" y="2251472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016896" y="2757624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753200" y="2757624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756756" y="4187792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401272" y="1757311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889104" y="3563644"/>
            <a:ext cx="36724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ข้อมูลที่แสดงส่วนหัวตาราง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5889104" y="4017778"/>
            <a:ext cx="36724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ข้อมูลที่แสดงในแนวนอน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5889104" y="4414188"/>
            <a:ext cx="36724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ข้อมูลที่แสดงในแนวตั้ง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5889104" y="4814298"/>
            <a:ext cx="36724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ข้อมูลที่จะนำมาวัดค่า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889104" y="5219828"/>
            <a:ext cx="36724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ส่วนแสดงผล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5889104" y="5621178"/>
            <a:ext cx="36724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ข้อมูลที่ยังไม่นำมาใช้</a:t>
            </a:r>
          </a:p>
        </p:txBody>
      </p:sp>
    </p:spTree>
    <p:extLst>
      <p:ext uri="{BB962C8B-B14F-4D97-AF65-F5344CB8AC3E}">
        <p14:creationId xmlns:p14="http://schemas.microsoft.com/office/powerpoint/2010/main" val="156497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55" y="116632"/>
            <a:ext cx="6333988" cy="40324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861" y="3068960"/>
            <a:ext cx="5911683" cy="36724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466136" y="6356350"/>
            <a:ext cx="2311400" cy="365125"/>
          </a:xfrm>
        </p:spPr>
        <p:txBody>
          <a:bodyPr vert="horz" lIns="91429" tIns="45715" rIns="91429" bIns="45715" rtlCol="0" anchor="ctr"/>
          <a:lstStyle/>
          <a:p>
            <a:fld id="{3CEB429C-07E5-49EF-8725-CF5232D2CA91}" type="slidenum">
              <a:rPr lang="en-US"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pPr/>
              <a:t>32</a:t>
            </a:fld>
            <a:endParaRPr lang="th-TH" sz="2400" b="1" dirty="0">
              <a:solidFill>
                <a:schemeClr val="tx1">
                  <a:tint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00472" y="1756728"/>
            <a:ext cx="792088" cy="232116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ounded Rectangle 7"/>
          <p:cNvSpPr/>
          <p:nvPr/>
        </p:nvSpPr>
        <p:spPr>
          <a:xfrm>
            <a:off x="1021135" y="1763117"/>
            <a:ext cx="835521" cy="225726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ounded Rectangle 8"/>
          <p:cNvSpPr/>
          <p:nvPr/>
        </p:nvSpPr>
        <p:spPr>
          <a:xfrm>
            <a:off x="1878782" y="1756728"/>
            <a:ext cx="913978" cy="232114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1" name="Curved Connector 10"/>
          <p:cNvCxnSpPr>
            <a:stCxn id="6" idx="2"/>
          </p:cNvCxnSpPr>
          <p:nvPr/>
        </p:nvCxnSpPr>
        <p:spPr>
          <a:xfrm rot="5400000" flipH="1" flipV="1">
            <a:off x="2015478" y="-156590"/>
            <a:ext cx="726472" cy="3564396"/>
          </a:xfrm>
          <a:prstGeom prst="curvedConnector4">
            <a:avLst>
              <a:gd name="adj1" fmla="val -31467"/>
              <a:gd name="adj2" fmla="val 73371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urved Connector 19"/>
          <p:cNvCxnSpPr/>
          <p:nvPr/>
        </p:nvCxnSpPr>
        <p:spPr>
          <a:xfrm flipV="1">
            <a:off x="1491858" y="836712"/>
            <a:ext cx="3965198" cy="920015"/>
          </a:xfrm>
          <a:prstGeom prst="curvedConnector3">
            <a:avLst>
              <a:gd name="adj1" fmla="val 32705"/>
            </a:avLst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urved Connector 29"/>
          <p:cNvCxnSpPr>
            <a:stCxn id="9" idx="0"/>
          </p:cNvCxnSpPr>
          <p:nvPr/>
        </p:nvCxnSpPr>
        <p:spPr>
          <a:xfrm rot="16200000" flipV="1">
            <a:off x="1276165" y="697121"/>
            <a:ext cx="703992" cy="1415221"/>
          </a:xfrm>
          <a:prstGeom prst="curvedConnector2">
            <a:avLst/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5745088" y="1981821"/>
            <a:ext cx="3528392" cy="70788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ลากข้อมูลไปยังตำแหน่งต่างๆ จะพบว่าตารางแสดงผลมีการเปลี่ยนแปลง</a:t>
            </a:r>
          </a:p>
        </p:txBody>
      </p:sp>
      <p:cxnSp>
        <p:nvCxnSpPr>
          <p:cNvPr id="54" name="Curved Connector 53"/>
          <p:cNvCxnSpPr/>
          <p:nvPr/>
        </p:nvCxnSpPr>
        <p:spPr>
          <a:xfrm>
            <a:off x="920550" y="3861048"/>
            <a:ext cx="3240362" cy="1872208"/>
          </a:xfrm>
          <a:prstGeom prst="curvedConnector3">
            <a:avLst>
              <a:gd name="adj1" fmla="val 50000"/>
            </a:avLst>
          </a:prstGeom>
          <a:ln w="76200"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</p:spTree>
    <p:extLst>
      <p:ext uri="{BB962C8B-B14F-4D97-AF65-F5344CB8AC3E}">
        <p14:creationId xmlns:p14="http://schemas.microsoft.com/office/powerpoint/2010/main" val="169335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5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 vert="horz" lIns="91429" tIns="45715" rIns="91429" bIns="45715" rtlCol="0" anchor="ctr"/>
          <a:lstStyle/>
          <a:p>
            <a:fld id="{3CEB429C-07E5-49EF-8725-CF5232D2CA91}" type="slidenum">
              <a:rPr lang="en-US"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pPr/>
              <a:t>33</a:t>
            </a:fld>
            <a:endParaRPr lang="th-TH" sz="2400" b="1">
              <a:solidFill>
                <a:schemeClr val="tx1">
                  <a:tint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72" y="1019125"/>
            <a:ext cx="6344536" cy="5506219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4" name="Straight Connector 3"/>
          <p:cNvCxnSpPr/>
          <p:nvPr/>
        </p:nvCxnSpPr>
        <p:spPr>
          <a:xfrm>
            <a:off x="6516352" y="1572714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Hexagon 4"/>
          <p:cNvSpPr/>
          <p:nvPr/>
        </p:nvSpPr>
        <p:spPr>
          <a:xfrm>
            <a:off x="6333326" y="1734393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173668" y="4856137"/>
            <a:ext cx="144016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Hexagon 6"/>
          <p:cNvSpPr/>
          <p:nvPr/>
        </p:nvSpPr>
        <p:spPr>
          <a:xfrm>
            <a:off x="4317684" y="4712121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328904" y="5118769"/>
            <a:ext cx="144016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Hexagon 10"/>
          <p:cNvSpPr/>
          <p:nvPr/>
        </p:nvSpPr>
        <p:spPr>
          <a:xfrm>
            <a:off x="3472920" y="4974753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3739108" y="6004480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Hexagon 12"/>
          <p:cNvSpPr/>
          <p:nvPr/>
        </p:nvSpPr>
        <p:spPr>
          <a:xfrm>
            <a:off x="3556082" y="5700141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897216" y="1412776"/>
            <a:ext cx="29523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Click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 บันทึกเก็บใน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My Folder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897216" y="1779474"/>
            <a:ext cx="29523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Folder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ที่ต้องการบันทึก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897216" y="2179584"/>
            <a:ext cx="295232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ตั้งชื่อ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File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ตอนนี้ให้ตั้งชื่อเป็น </a:t>
            </a:r>
            <a:r>
              <a:rPr lang="en-US" sz="2000" b="1" dirty="0" err="1" smtClean="0">
                <a:latin typeface="TH SarabunPSK" pitchFamily="34" charset="-34"/>
                <a:cs typeface="TH SarabunPSK" pitchFamily="34" charset="-34"/>
              </a:rPr>
              <a:t>aaa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902524" y="2499413"/>
            <a:ext cx="29470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OK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เพื่อบันทึก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363306" y="404664"/>
            <a:ext cx="2453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การบันทึกหน้ารายงาน</a:t>
            </a:r>
            <a:endParaRPr lang="th-TH" dirty="0"/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</p:spTree>
    <p:extLst>
      <p:ext uri="{BB962C8B-B14F-4D97-AF65-F5344CB8AC3E}">
        <p14:creationId xmlns:p14="http://schemas.microsoft.com/office/powerpoint/2010/main" val="60345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1" grpId="0" animBg="1"/>
      <p:bldP spid="13" grpId="0" animBg="1"/>
      <p:bldP spid="14" grpId="0"/>
      <p:bldP spid="15" grpId="0"/>
      <p:bldP spid="16" grpId="0"/>
      <p:bldP spid="1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28464" y="260648"/>
            <a:ext cx="9777536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en-US" sz="3600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WorkShop</a:t>
            </a:r>
            <a:r>
              <a:rPr lang="en-US" sz="3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#3</a:t>
            </a:r>
          </a:p>
          <a:p>
            <a:pPr marL="450850" indent="-450850" algn="ctr"/>
            <a:endParaRPr lang="th-TH" sz="14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สร้างตารางแสดงผลการดำเนินงานฝึกเตรียมเข้าทำงานของกรมฯตั้งแต่ปี </a:t>
            </a:r>
            <a:r>
              <a:rPr lang="th-TH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ม.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2557-2558  </a:t>
            </a: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โดยจำแนกตามกลุ่มสาขาอาชีพ</a:t>
            </a:r>
          </a:p>
          <a:p>
            <a:pPr marL="450850" indent="-450850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2000" b="1" u="sng" dirty="0" smtClean="0">
                <a:latin typeface="TH SarabunPSK" pitchFamily="34" charset="-34"/>
                <a:cs typeface="TH SarabunPSK" pitchFamily="34" charset="-34"/>
              </a:rPr>
              <a:t>เงื่อนไข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ปีงบประมาณ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2557 – 2558</a:t>
            </a:r>
          </a:p>
          <a:p>
            <a:pPr marL="450850" indent="-450850"/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        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แผนปฏิบัติงาน(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ม.ปกติ)</a:t>
            </a:r>
          </a:p>
          <a:p>
            <a:pPr marL="450850" indent="-450850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หลักสูตรการฝึกเตรียมเข้าทำงาน</a:t>
            </a:r>
            <a:endParaRPr lang="th-TH" sz="2000" dirty="0">
              <a:latin typeface="DSN Poppy" pitchFamily="2" charset="-34"/>
              <a:cs typeface="DSN Poppy" pitchFamily="2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696105"/>
              </p:ext>
            </p:extLst>
          </p:nvPr>
        </p:nvGraphicFramePr>
        <p:xfrm>
          <a:off x="1352600" y="2969082"/>
          <a:ext cx="6768749" cy="3484256"/>
        </p:xfrm>
        <a:graphic>
          <a:graphicData uri="http://schemas.openxmlformats.org/drawingml/2006/table">
            <a:tbl>
              <a:tblPr/>
              <a:tblGrid>
                <a:gridCol w="3237228"/>
                <a:gridCol w="939234"/>
                <a:gridCol w="936104"/>
                <a:gridCol w="825237"/>
                <a:gridCol w="830946"/>
              </a:tblGrid>
              <a:tr h="3816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กลุ่มสาขาอาชีพ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2557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2558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447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รวมทั้งสิ้น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ช่างก่อสร้าง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ช่างเครื่องกล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ช่างไฟฟ้า อิเล็กทรอนิกส์และคอมพิวเตอร์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ช่างอุตสาหกรรมศิลป์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เกษตรอุตสาหกรรม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732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ภาคบริการ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</p:spTree>
    <p:extLst>
      <p:ext uri="{BB962C8B-B14F-4D97-AF65-F5344CB8AC3E}">
        <p14:creationId xmlns:p14="http://schemas.microsoft.com/office/powerpoint/2010/main" val="235752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B9730-EB4C-4423-AB0E-53DB8B4D6327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128464" y="260648"/>
            <a:ext cx="9777536" cy="270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0850" indent="-450850" algn="ctr"/>
            <a:r>
              <a:rPr lang="en-US" sz="3600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WorkShop</a:t>
            </a:r>
            <a:r>
              <a:rPr lang="en-US" sz="3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 #4</a:t>
            </a:r>
          </a:p>
          <a:p>
            <a:pPr marL="450850" indent="-450850" algn="ctr"/>
            <a:endParaRPr lang="th-TH" sz="1400" b="1" dirty="0">
              <a:solidFill>
                <a:srgbClr val="140185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สร้างตารางแสดงผลการดำเนินงานฝึกเตรียมเข้าทำงานของกรมฯตั้งแต่ปี </a:t>
            </a:r>
            <a:r>
              <a:rPr lang="th-TH" b="1" dirty="0" err="1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ม.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2557-2558  </a:t>
            </a:r>
          </a:p>
          <a:p>
            <a:pPr marL="450850" indent="-450850" algn="ctr"/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โดยจำแนกตามกลุ่มสาขาอาชีพ</a:t>
            </a:r>
          </a:p>
          <a:p>
            <a:pPr marL="450850" indent="-450850"/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2000" b="1" u="sng" dirty="0" smtClean="0">
                <a:latin typeface="TH SarabunPSK" pitchFamily="34" charset="-34"/>
                <a:cs typeface="TH SarabunPSK" pitchFamily="34" charset="-34"/>
              </a:rPr>
              <a:t>เงื่อนไข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ปีงบประมาณ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2557 – 2558</a:t>
            </a:r>
          </a:p>
          <a:p>
            <a:pPr marL="450850" indent="-450850"/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        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แผนปฏิบัติงาน(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ม.ปกติ)</a:t>
            </a:r>
          </a:p>
          <a:p>
            <a:pPr marL="450850" indent="-450850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           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หลักสูตรการฝึกเตรียมเข้าทำงาน</a:t>
            </a:r>
            <a:endParaRPr lang="th-TH" sz="2000" dirty="0">
              <a:latin typeface="DSN Poppy" pitchFamily="2" charset="-34"/>
              <a:cs typeface="DSN Poppy" pitchFamily="2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865347"/>
              </p:ext>
            </p:extLst>
          </p:nvPr>
        </p:nvGraphicFramePr>
        <p:xfrm>
          <a:off x="272485" y="3058270"/>
          <a:ext cx="9433043" cy="2746994"/>
        </p:xfrm>
        <a:graphic>
          <a:graphicData uri="http://schemas.openxmlformats.org/drawingml/2006/table">
            <a:tbl>
              <a:tblPr/>
              <a:tblGrid>
                <a:gridCol w="1353685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  <a:gridCol w="577097"/>
              </a:tblGrid>
              <a:tr h="84449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กลุ่มสาขาอาชีพ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ช่างก่อสร้าง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ช่างเครื่องกล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ช่างไฟฟ้า อิเล็กทรอนิกส์และคอมพิวเตอร์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ช่างอุตสาหกรรมศิลป์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เกษตรอุตสาหกรรม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ภาคบริการ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7562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รวมเข้า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รวมจบ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2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รวมทั้งสิ้น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2557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2558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</p:spTree>
    <p:extLst>
      <p:ext uri="{BB962C8B-B14F-4D97-AF65-F5344CB8AC3E}">
        <p14:creationId xmlns:p14="http://schemas.microsoft.com/office/powerpoint/2010/main" val="13779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9" y="3356992"/>
            <a:ext cx="5086657" cy="338437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605" y="5013176"/>
            <a:ext cx="7421939" cy="172448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538144" y="6381328"/>
            <a:ext cx="2311400" cy="365125"/>
          </a:xfrm>
        </p:spPr>
        <p:txBody>
          <a:bodyPr vert="horz" lIns="91429" tIns="45715" rIns="91429" bIns="45715" rtlCol="0" anchor="ctr"/>
          <a:lstStyle/>
          <a:p>
            <a:fld id="{3CEB429C-07E5-49EF-8725-CF5232D2CA91}" type="slidenum">
              <a:rPr lang="en-US"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pPr/>
              <a:t>36</a:t>
            </a:fld>
            <a:endParaRPr lang="th-TH" sz="2400" b="1" dirty="0">
              <a:solidFill>
                <a:schemeClr val="tx1">
                  <a:tint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64768" y="-27384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การสร้างแผงข้อมูลใน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My Dashboard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4" y="476672"/>
            <a:ext cx="6242379" cy="2789148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5" name="Straight Connector 4"/>
          <p:cNvCxnSpPr/>
          <p:nvPr/>
        </p:nvCxnSpPr>
        <p:spPr>
          <a:xfrm>
            <a:off x="2239818" y="599783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Hexagon 5"/>
          <p:cNvSpPr/>
          <p:nvPr/>
        </p:nvSpPr>
        <p:spPr>
          <a:xfrm>
            <a:off x="2056792" y="761462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569534" y="3843385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Hexagon 7"/>
          <p:cNvSpPr/>
          <p:nvPr/>
        </p:nvSpPr>
        <p:spPr>
          <a:xfrm>
            <a:off x="1386508" y="400506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22599" y="6353368"/>
            <a:ext cx="769962" cy="116057"/>
          </a:xfrm>
          <a:prstGeom prst="round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2" name="Curved Connector 11"/>
          <p:cNvCxnSpPr>
            <a:stCxn id="11" idx="3"/>
          </p:cNvCxnSpPr>
          <p:nvPr/>
        </p:nvCxnSpPr>
        <p:spPr>
          <a:xfrm flipV="1">
            <a:off x="992561" y="4149080"/>
            <a:ext cx="1584175" cy="2262317"/>
          </a:xfrm>
          <a:prstGeom prst="curvedConnector2">
            <a:avLst/>
          </a:prstGeom>
          <a:ln w="19050">
            <a:solidFill>
              <a:srgbClr val="00B05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Hexagon 14"/>
          <p:cNvSpPr/>
          <p:nvPr/>
        </p:nvSpPr>
        <p:spPr>
          <a:xfrm>
            <a:off x="1696752" y="5373216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4735542" y="4600015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Hexagon 17"/>
          <p:cNvSpPr/>
          <p:nvPr/>
        </p:nvSpPr>
        <p:spPr>
          <a:xfrm>
            <a:off x="4552516" y="4761694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843554" y="6442023"/>
            <a:ext cx="181454" cy="0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Hexagon 20"/>
          <p:cNvSpPr/>
          <p:nvPr/>
        </p:nvSpPr>
        <p:spPr>
          <a:xfrm>
            <a:off x="4483514" y="6309320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9384498" y="5211537"/>
            <a:ext cx="0" cy="150366"/>
          </a:xfrm>
          <a:prstGeom prst="line">
            <a:avLst/>
          </a:prstGeom>
          <a:ln w="19050">
            <a:solidFill>
              <a:srgbClr val="F430C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Hexagon 24"/>
          <p:cNvSpPr/>
          <p:nvPr/>
        </p:nvSpPr>
        <p:spPr>
          <a:xfrm>
            <a:off x="9201472" y="5373216"/>
            <a:ext cx="360040" cy="288032"/>
          </a:xfrm>
          <a:prstGeom prst="hexagon">
            <a:avLst/>
          </a:prstGeom>
          <a:ln>
            <a:solidFill>
              <a:srgbClr val="F430C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dirty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465168" y="1052736"/>
            <a:ext cx="33123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My Dashboard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” Click here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จะปรากฏ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หน้าต่าง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Dashboard Editor 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465168" y="1700808"/>
            <a:ext cx="33123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Click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เพื่อตั้งชื่อ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Page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ในแผงข้อมูล ตอนนี้ให้ใช้ชื่อว่า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a1”</a:t>
            </a:r>
            <a:endParaRPr lang="th-TH" sz="2000" b="1" dirty="0" smtClean="0">
              <a:solidFill>
                <a:srgbClr val="F430C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465168" y="2378533"/>
            <a:ext cx="33843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ลาก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File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ชื่อ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en-US" sz="2000" b="1" dirty="0" err="1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aaa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ไปวางไว้ตามตำแหน่ง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470476" y="2698362"/>
            <a:ext cx="33790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4.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Properties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เพื่อตั้งค่ามุมมอง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470476" y="3098472"/>
            <a:ext cx="33790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เลือก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Show View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เป็น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Pivot Table 1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6470476" y="3513202"/>
            <a:ext cx="33790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6. Click “</a:t>
            </a:r>
            <a:r>
              <a:rPr lang="en-US" sz="2000" b="1" dirty="0" smtClean="0">
                <a:solidFill>
                  <a:srgbClr val="F430CF"/>
                </a:solidFill>
                <a:latin typeface="TH SarabunPSK" pitchFamily="34" charset="-34"/>
                <a:cs typeface="TH SarabunPSK" pitchFamily="34" charset="-34"/>
              </a:rPr>
              <a:t>Save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เพื่อบันทึกและเป็นการแสดงผลลัพธ์</a:t>
            </a:r>
          </a:p>
        </p:txBody>
      </p:sp>
      <p:sp>
        <p:nvSpPr>
          <p:cNvPr id="32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</p:spTree>
    <p:extLst>
      <p:ext uri="{BB962C8B-B14F-4D97-AF65-F5344CB8AC3E}">
        <p14:creationId xmlns:p14="http://schemas.microsoft.com/office/powerpoint/2010/main" val="26764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5" grpId="0" animBg="1"/>
      <p:bldP spid="18" grpId="0" animBg="1"/>
      <p:bldP spid="21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 vert="horz" lIns="91429" tIns="45715" rIns="91429" bIns="45715" rtlCol="0" anchor="ctr"/>
          <a:lstStyle/>
          <a:p>
            <a:fld id="{3CEB429C-07E5-49EF-8725-CF5232D2CA91}" type="slidenum">
              <a:rPr lang="en-US" sz="2400" b="1">
                <a:solidFill>
                  <a:schemeClr val="tx1">
                    <a:tint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pPr/>
              <a:t>37</a:t>
            </a:fld>
            <a:endParaRPr lang="th-TH" sz="2400" b="1" dirty="0">
              <a:solidFill>
                <a:schemeClr val="tx1">
                  <a:tint val="75000"/>
                </a:schemeClr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24" y="1340768"/>
            <a:ext cx="9561512" cy="2584002"/>
          </a:xfrm>
          <a:prstGeom prst="rect">
            <a:avLst/>
          </a:prstGeom>
        </p:spPr>
      </p:pic>
      <p:sp>
        <p:nvSpPr>
          <p:cNvPr id="4" name="TextBox 24"/>
          <p:cNvSpPr txBox="1">
            <a:spLocks noChangeArrowheads="1"/>
          </p:cNvSpPr>
          <p:nvPr/>
        </p:nvSpPr>
        <p:spPr bwMode="auto">
          <a:xfrm flipH="1">
            <a:off x="7041232" y="23213"/>
            <a:ext cx="2846412" cy="40011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defTabSz="914296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การเรียกดูรายงานจาก “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Answer”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2692524" y="418769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การสร้างแผงข้อมูลใน </a:t>
            </a:r>
            <a:r>
              <a:rPr lang="en-US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My Dashboard(</a:t>
            </a:r>
            <a:r>
              <a:rPr lang="th-TH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ต่อ)</a:t>
            </a:r>
            <a:endParaRPr lang="th-TH" dirty="0"/>
          </a:p>
        </p:txBody>
      </p:sp>
      <p:sp>
        <p:nvSpPr>
          <p:cNvPr id="6" name="Rounded Rectangle 5"/>
          <p:cNvSpPr/>
          <p:nvPr/>
        </p:nvSpPr>
        <p:spPr>
          <a:xfrm>
            <a:off x="177924" y="1641500"/>
            <a:ext cx="992560" cy="50405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ounded Rectangle 6"/>
          <p:cNvSpPr/>
          <p:nvPr/>
        </p:nvSpPr>
        <p:spPr>
          <a:xfrm>
            <a:off x="3368824" y="2209007"/>
            <a:ext cx="3240360" cy="1652041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Oval 7"/>
          <p:cNvSpPr/>
          <p:nvPr/>
        </p:nvSpPr>
        <p:spPr>
          <a:xfrm>
            <a:off x="1278484" y="1821136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Oval 8"/>
          <p:cNvSpPr/>
          <p:nvPr/>
        </p:nvSpPr>
        <p:spPr>
          <a:xfrm>
            <a:off x="3008784" y="2746995"/>
            <a:ext cx="288032" cy="288032"/>
          </a:xfrm>
          <a:prstGeom prst="ellipse">
            <a:avLst/>
          </a:prstGeom>
          <a:ln w="952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296816" y="4014916"/>
            <a:ext cx="36724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แสดงชื่อ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Page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บนแผงข้อมูล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My Dashboard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296816" y="4469050"/>
            <a:ext cx="367240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ผลลัพธ์ที่เลือก จะแสดงผลแบบ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Pivot Table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defTabSz="91429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ตามที่เราได้เลือกไว้</a:t>
            </a:r>
          </a:p>
        </p:txBody>
      </p:sp>
    </p:spTree>
    <p:extLst>
      <p:ext uri="{BB962C8B-B14F-4D97-AF65-F5344CB8AC3E}">
        <p14:creationId xmlns:p14="http://schemas.microsoft.com/office/powerpoint/2010/main" val="88946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Callout 2"/>
          <p:cNvSpPr/>
          <p:nvPr/>
        </p:nvSpPr>
        <p:spPr>
          <a:xfrm>
            <a:off x="2375916" y="2501321"/>
            <a:ext cx="4536504" cy="1558052"/>
          </a:xfrm>
          <a:prstGeom prst="wedgeEllipseCallout">
            <a:avLst>
              <a:gd name="adj1" fmla="val 54754"/>
              <a:gd name="adj2" fmla="val -44281"/>
            </a:avLst>
          </a:prstGeom>
          <a:ln w="19050">
            <a:solidFill>
              <a:srgbClr val="140185"/>
            </a:solidFill>
          </a:ln>
        </p:spPr>
        <p:txBody>
          <a:bodyPr wrap="square">
            <a:spAutoFit/>
          </a:bodyPr>
          <a:lstStyle/>
          <a:p>
            <a:r>
              <a:rPr lang="th-TH" sz="6600" b="1" dirty="0" smtClean="0">
                <a:solidFill>
                  <a:srgbClr val="140185"/>
                </a:solidFill>
                <a:latin typeface="TH SarabunPSK" pitchFamily="34" charset="-34"/>
                <a:cs typeface="TH SarabunPSK" pitchFamily="34" charset="-34"/>
              </a:rPr>
              <a:t>ขอบคุณครับ</a:t>
            </a:r>
            <a:endParaRPr lang="th-TH" sz="6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104" y="1214026"/>
            <a:ext cx="2398554" cy="284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71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ตรงกลาง">
  <a:themeElements>
    <a:clrScheme name="ตรงกลาง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ตรงกลาง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ตรงกลาง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6391389</TotalTime>
  <Words>2484</Words>
  <Application>Microsoft Office PowerPoint</Application>
  <PresentationFormat>กระดาษ A4 (210x297 มม.)</PresentationFormat>
  <Paragraphs>650</Paragraphs>
  <Slides>38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38</vt:i4>
      </vt:variant>
    </vt:vector>
  </HeadingPairs>
  <TitlesOfParts>
    <vt:vector size="40" baseType="lpstr">
      <vt:lpstr>2_Office Theme</vt:lpstr>
      <vt:lpstr>ตรงกลาง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NP2012</dc:creator>
  <cp:lastModifiedBy>papon</cp:lastModifiedBy>
  <cp:revision>513</cp:revision>
  <cp:lastPrinted>2015-04-20T03:45:07Z</cp:lastPrinted>
  <dcterms:created xsi:type="dcterms:W3CDTF">2013-08-12T14:21:01Z</dcterms:created>
  <dcterms:modified xsi:type="dcterms:W3CDTF">2015-09-18T02:46:28Z</dcterms:modified>
</cp:coreProperties>
</file>